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75" r:id="rId5"/>
    <p:sldId id="260" r:id="rId6"/>
    <p:sldId id="262" r:id="rId7"/>
    <p:sldId id="265" r:id="rId8"/>
    <p:sldId id="271" r:id="rId9"/>
    <p:sldId id="267" r:id="rId10"/>
    <p:sldId id="270" r:id="rId11"/>
    <p:sldId id="266" r:id="rId12"/>
    <p:sldId id="268" r:id="rId13"/>
    <p:sldId id="272" r:id="rId14"/>
    <p:sldId id="264" r:id="rId15"/>
    <p:sldId id="261" r:id="rId16"/>
    <p:sldId id="274" r:id="rId17"/>
    <p:sldId id="278" r:id="rId18"/>
    <p:sldId id="279" r:id="rId19"/>
    <p:sldId id="280" r:id="rId20"/>
    <p:sldId id="276" r:id="rId21"/>
    <p:sldId id="277" r:id="rId22"/>
    <p:sldId id="281"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63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972EA-1F0C-4165-BDF1-197854925ECD}" type="datetimeFigureOut">
              <a:rPr lang="it-IT" smtClean="0"/>
              <a:t>20/10/2015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E291C-9004-4EB6-B46E-BC2819C672E3}" type="slidenum">
              <a:rPr lang="it-IT" smtClean="0"/>
              <a:t>‹N›</a:t>
            </a:fld>
            <a:endParaRPr lang="it-IT"/>
          </a:p>
        </p:txBody>
      </p:sp>
    </p:spTree>
    <p:extLst>
      <p:ext uri="{BB962C8B-B14F-4D97-AF65-F5344CB8AC3E}">
        <p14:creationId xmlns:p14="http://schemas.microsoft.com/office/powerpoint/2010/main" val="285034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3C6C835-041F-4665-893F-5EDA01E9B1C9}" type="datetimeFigureOut">
              <a:rPr lang="it-IT" smtClean="0"/>
              <a:t>20/10/2015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A7C9D3-570A-4F88-AE69-C624D442DFE5}"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3C6C835-041F-4665-893F-5EDA01E9B1C9}" type="datetimeFigureOut">
              <a:rPr lang="it-IT" smtClean="0"/>
              <a:t>20/10/2015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A7C9D3-570A-4F88-AE69-C624D442DFE5}"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3C6C835-041F-4665-893F-5EDA01E9B1C9}" type="datetimeFigureOut">
              <a:rPr lang="it-IT" smtClean="0"/>
              <a:t>20/10/2015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A7C9D3-570A-4F88-AE69-C624D442DFE5}"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3C6C835-041F-4665-893F-5EDA01E9B1C9}" type="datetimeFigureOut">
              <a:rPr lang="it-IT" smtClean="0"/>
              <a:t>20/10/2015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A7C9D3-570A-4F88-AE69-C624D442DFE5}"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3C6C835-041F-4665-893F-5EDA01E9B1C9}" type="datetimeFigureOut">
              <a:rPr lang="it-IT" smtClean="0"/>
              <a:t>20/10/2015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A7C9D3-570A-4F88-AE69-C624D442DFE5}"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3C6C835-041F-4665-893F-5EDA01E9B1C9}" type="datetimeFigureOut">
              <a:rPr lang="it-IT" smtClean="0"/>
              <a:t>20/10/2015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A7C9D3-570A-4F88-AE69-C624D442DFE5}"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3C6C835-041F-4665-893F-5EDA01E9B1C9}" type="datetimeFigureOut">
              <a:rPr lang="it-IT" smtClean="0"/>
              <a:t>20/10/2015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5A7C9D3-570A-4F88-AE69-C624D442DFE5}"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3C6C835-041F-4665-893F-5EDA01E9B1C9}" type="datetimeFigureOut">
              <a:rPr lang="it-IT" smtClean="0"/>
              <a:t>20/10/2015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5A7C9D3-570A-4F88-AE69-C624D442DFE5}"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3C6C835-041F-4665-893F-5EDA01E9B1C9}" type="datetimeFigureOut">
              <a:rPr lang="it-IT" smtClean="0"/>
              <a:t>20/10/2015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5A7C9D3-570A-4F88-AE69-C624D442DFE5}"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3C6C835-041F-4665-893F-5EDA01E9B1C9}" type="datetimeFigureOut">
              <a:rPr lang="it-IT" smtClean="0"/>
              <a:t>20/10/2015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A7C9D3-570A-4F88-AE69-C624D442DFE5}"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3C6C835-041F-4665-893F-5EDA01E9B1C9}" type="datetimeFigureOut">
              <a:rPr lang="it-IT" smtClean="0"/>
              <a:t>20/10/2015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A7C9D3-570A-4F88-AE69-C624D442DFE5}"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6C835-041F-4665-893F-5EDA01E9B1C9}" type="datetimeFigureOut">
              <a:rPr lang="it-IT" smtClean="0"/>
              <a:t>20/10/2015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7C9D3-570A-4F88-AE69-C624D442DFE5}"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quJX9XLQe78"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google.it/search?q=infermiere&amp;hl=it&amp;biw=1253&amp;bih=828&amp;site=webhp&amp;source=lnms&amp;tbm=isch&amp;sa=X&amp;ved=0CAYQ_AUoAWoVChMI_-3E77HRyAIVgRoUCh1iMwcK" TargetMode="External"/><Relationship Id="rId7" Type="http://schemas.openxmlformats.org/officeDocument/2006/relationships/image" Target="../media/image3.png"/><Relationship Id="rId2" Type="http://schemas.openxmlformats.org/officeDocument/2006/relationships/hyperlink" Target="https://www.google.it/search?q=bancario&amp;hl=it&amp;biw=1253&amp;bih=828&amp;site=webhp&amp;source=lnms&amp;tbm=isch&amp;sa=X&amp;ved=0CAYQ_AUoAWoVChMI2If0zrHRyAIVAloUCh2PugUG"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google.it/search?q=insegnante&amp;hl=it&amp;biw=1253&amp;bih=828&amp;site=webhp&amp;source=lnms&amp;tbm=isch&amp;sa=X&amp;ved=0CAYQ_AUoAWoVChMIl4fwiLPRyAIVx7UUCh23YAtI" TargetMode="External"/><Relationship Id="rId10" Type="http://schemas.openxmlformats.org/officeDocument/2006/relationships/image" Target="../media/image15.jpeg"/><Relationship Id="rId4" Type="http://schemas.openxmlformats.org/officeDocument/2006/relationships/image" Target="../media/image12.png"/><Relationship Id="rId9"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31640" y="1412776"/>
            <a:ext cx="6400800" cy="17526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it-IT" sz="4000" b="1" dirty="0" err="1" smtClean="0">
                <a:ln w="50800"/>
                <a:solidFill>
                  <a:schemeClr val="bg1">
                    <a:shade val="50000"/>
                  </a:schemeClr>
                </a:solidFill>
              </a:rPr>
              <a:t>Aging</a:t>
            </a:r>
            <a:r>
              <a:rPr lang="it-IT" sz="4000" b="1" dirty="0" smtClean="0">
                <a:ln w="50800"/>
                <a:solidFill>
                  <a:schemeClr val="bg1">
                    <a:shade val="50000"/>
                  </a:schemeClr>
                </a:solidFill>
              </a:rPr>
              <a:t>, </a:t>
            </a:r>
            <a:r>
              <a:rPr lang="it-IT" sz="4000" b="1" dirty="0" err="1" smtClean="0">
                <a:ln w="50800"/>
                <a:solidFill>
                  <a:schemeClr val="bg1">
                    <a:shade val="50000"/>
                  </a:schemeClr>
                </a:solidFill>
              </a:rPr>
              <a:t>ageism</a:t>
            </a:r>
            <a:r>
              <a:rPr lang="it-IT" sz="4000" b="1" dirty="0" smtClean="0">
                <a:ln w="50800"/>
                <a:solidFill>
                  <a:schemeClr val="bg1">
                    <a:shade val="50000"/>
                  </a:schemeClr>
                </a:solidFill>
              </a:rPr>
              <a:t>, sostenibilità</a:t>
            </a:r>
          </a:p>
          <a:p>
            <a:endParaRPr lang="it-IT" sz="4000" b="1" dirty="0">
              <a:ln w="50800"/>
              <a:solidFill>
                <a:schemeClr val="bg1">
                  <a:shade val="50000"/>
                </a:schemeClr>
              </a:solidFill>
            </a:endParaRPr>
          </a:p>
          <a:p>
            <a:r>
              <a:rPr lang="it-IT" b="1" dirty="0" smtClean="0">
                <a:ln w="50800"/>
                <a:solidFill>
                  <a:schemeClr val="bg1">
                    <a:shade val="50000"/>
                  </a:schemeClr>
                </a:solidFill>
              </a:rPr>
              <a:t>Daniela Converso</a:t>
            </a:r>
            <a:endParaRPr lang="it-IT" b="1" dirty="0">
              <a:ln w="50800"/>
              <a:solidFill>
                <a:schemeClr val="bg1">
                  <a:shade val="50000"/>
                </a:schemeClr>
              </a:solidFill>
            </a:endParaRPr>
          </a:p>
        </p:txBody>
      </p:sp>
      <p:pic>
        <p:nvPicPr>
          <p:cNvPr id="7" name="Immagine 6" descr="uomo-con-la-lente-d-ingrandimento-17275483.jpg"/>
          <p:cNvPicPr>
            <a:picLocks noChangeAspect="1"/>
          </p:cNvPicPr>
          <p:nvPr/>
        </p:nvPicPr>
        <p:blipFill>
          <a:blip r:embed="rId2" cstate="print"/>
          <a:stretch>
            <a:fillRect/>
          </a:stretch>
        </p:blipFill>
        <p:spPr>
          <a:xfrm>
            <a:off x="5724128" y="980728"/>
            <a:ext cx="2587352" cy="2587352"/>
          </a:xfrm>
          <a:prstGeom prst="rect">
            <a:avLst/>
          </a:prstGeom>
        </p:spPr>
      </p:pic>
      <p:sp>
        <p:nvSpPr>
          <p:cNvPr id="8" name="Sottotitolo 2"/>
          <p:cNvSpPr txBox="1">
            <a:spLocks/>
          </p:cNvSpPr>
          <p:nvPr/>
        </p:nvSpPr>
        <p:spPr>
          <a:xfrm>
            <a:off x="539552" y="3068960"/>
            <a:ext cx="7848872" cy="3480792"/>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5400" b="1" i="0" u="none" strike="noStrike" kern="1200" spc="50" normalizeH="0" baseline="0" noProof="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mn-cs"/>
              </a:rPr>
              <a:t>Aging</a:t>
            </a:r>
            <a:r>
              <a:rPr kumimoji="0" lang="it-IT" sz="5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mn-cs"/>
              </a:rPr>
              <a:t>, </a:t>
            </a:r>
            <a:r>
              <a:rPr kumimoji="0" lang="it-IT" sz="5400" b="1" i="0" u="none" strike="noStrike" kern="1200" spc="50" normalizeH="0" baseline="0" noProof="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mn-cs"/>
              </a:rPr>
              <a:t>ageism</a:t>
            </a:r>
            <a:r>
              <a:rPr kumimoji="0" lang="it-IT" sz="5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mn-cs"/>
              </a:rPr>
              <a:t>, sostenibilità</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t-IT" sz="5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t-IT"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n-lt"/>
                <a:ea typeface="+mn-ea"/>
                <a:cs typeface="+mn-cs"/>
              </a:rPr>
              <a:t>Daniela Converso</a:t>
            </a:r>
          </a:p>
        </p:txBody>
      </p:sp>
      <p:grpSp>
        <p:nvGrpSpPr>
          <p:cNvPr id="9" name="Gruppo 8"/>
          <p:cNvGrpSpPr/>
          <p:nvPr/>
        </p:nvGrpSpPr>
        <p:grpSpPr>
          <a:xfrm>
            <a:off x="0" y="116632"/>
            <a:ext cx="2051720" cy="1205236"/>
            <a:chOff x="0" y="260648"/>
            <a:chExt cx="4067944" cy="2542768"/>
          </a:xfrm>
        </p:grpSpPr>
        <p:pic>
          <p:nvPicPr>
            <p:cNvPr id="10" name="Picture 2"/>
            <p:cNvPicPr>
              <a:picLocks noChangeAspect="1" noChangeArrowheads="1"/>
            </p:cNvPicPr>
            <p:nvPr/>
          </p:nvPicPr>
          <p:blipFill>
            <a:blip r:embed="rId3" cstate="print"/>
            <a:srcRect/>
            <a:stretch>
              <a:fillRect/>
            </a:stretch>
          </p:blipFill>
          <p:spPr bwMode="auto">
            <a:xfrm>
              <a:off x="0" y="260648"/>
              <a:ext cx="4067944" cy="95648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1187624" y="1196752"/>
              <a:ext cx="1505032" cy="1152128"/>
            </a:xfrm>
            <a:prstGeom prst="rect">
              <a:avLst/>
            </a:prstGeom>
            <a:noFill/>
            <a:ln w="9525">
              <a:noFill/>
              <a:miter lim="800000"/>
              <a:headEnd/>
              <a:tailEnd/>
            </a:ln>
          </p:spPr>
        </p:pic>
        <p:sp>
          <p:nvSpPr>
            <p:cNvPr id="12" name="Rettangolo 11"/>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3" presetClass="exit" presetSubtype="10" fill="hold" grpId="0" nodeType="withEffect">
                                  <p:stCondLst>
                                    <p:cond delay="0"/>
                                  </p:stCondLst>
                                  <p:childTnLst>
                                    <p:animEffect transition="out" filter="blinds(horizontal)">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3" presetClass="exit" presetSubtype="10" fill="hold" grpId="0" nodeType="withEffect">
                                  <p:stCondLst>
                                    <p:cond delay="0"/>
                                  </p:stCondLst>
                                  <p:childTnLst>
                                    <p:animEffect transition="out" filter="blinds(horizontal)">
                                      <p:cBhvr>
                                        <p:cTn id="19" dur="500"/>
                                        <p:tgtEl>
                                          <p:spTgt spid="3">
                                            <p:txEl>
                                              <p:pRg st="2" end="2"/>
                                            </p:txEl>
                                          </p:spTgt>
                                        </p:tgtEl>
                                      </p:cBhvr>
                                    </p:animEffect>
                                    <p:set>
                                      <p:cBhvr>
                                        <p:cTn id="2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332656"/>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it-IT" sz="36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Aging</a:t>
            </a:r>
            <a:r>
              <a:rPr lang="it-IT"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it-IT"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ageism</a:t>
            </a:r>
            <a:r>
              <a:rPr lang="it-IT"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sostenibilità: </a:t>
            </a:r>
            <a:br>
              <a:rPr lang="it-IT"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it-IT"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attività lavorative, </a:t>
            </a:r>
            <a:r>
              <a:rPr lang="it-IT"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compensazioni e  performance </a:t>
            </a:r>
            <a:endParaRPr lang="it-IT"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579" name="Segnaposto contenuto 2"/>
          <p:cNvSpPr>
            <a:spLocks noGrp="1"/>
          </p:cNvSpPr>
          <p:nvPr>
            <p:ph sz="quarter" idx="1"/>
          </p:nvPr>
        </p:nvSpPr>
        <p:spPr>
          <a:xfrm>
            <a:off x="179512" y="1556792"/>
            <a:ext cx="8856984" cy="4937125"/>
          </a:xfrm>
        </p:spPr>
        <p:txBody>
          <a:bodyPr>
            <a:normAutofit fontScale="92500" lnSpcReduction="10000"/>
          </a:bodyPr>
          <a:lstStyle/>
          <a:p>
            <a:r>
              <a:rPr lang="it-IT" sz="2400" dirty="0" smtClean="0"/>
              <a:t>Le attività lavorative possono quindi essere suddivise in quattro tipologie in relazione al rapporto tra invecchiamento, compensazioni e  performance  (</a:t>
            </a:r>
            <a:r>
              <a:rPr lang="it-IT" sz="2400" dirty="0" err="1" smtClean="0"/>
              <a:t>Warr</a:t>
            </a:r>
            <a:r>
              <a:rPr lang="it-IT" sz="2400" dirty="0" smtClean="0"/>
              <a:t>, 1994)</a:t>
            </a:r>
          </a:p>
          <a:p>
            <a:pPr lvl="1" algn="just"/>
            <a:r>
              <a:rPr lang="it-IT" sz="2000" b="1" dirty="0" smtClean="0"/>
              <a:t>Tipo A</a:t>
            </a:r>
            <a:r>
              <a:rPr lang="it-IT" sz="2000" dirty="0" smtClean="0"/>
              <a:t>: attività prevalentemente cognitiva che può essere mantenuta nel corso del tempo, anche con benefici legati all’esperienza acquisita; possibile maggior rendimento da parte dei più “maturi”</a:t>
            </a:r>
          </a:p>
          <a:p>
            <a:pPr lvl="1" algn="just"/>
            <a:r>
              <a:rPr lang="it-IT" sz="2000" b="1" dirty="0" smtClean="0"/>
              <a:t>Tipo B</a:t>
            </a:r>
            <a:r>
              <a:rPr lang="it-IT" sz="2000" dirty="0" smtClean="0"/>
              <a:t>: attività standardizzate e di routine che richiedono </a:t>
            </a:r>
            <a:r>
              <a:rPr lang="it-IT" sz="2000" dirty="0" err="1" smtClean="0"/>
              <a:t>skill</a:t>
            </a:r>
            <a:r>
              <a:rPr lang="it-IT" sz="2000" dirty="0" smtClean="0"/>
              <a:t> chiaramente definite e stabili. Non vi sono differenze di performance in base all’età</a:t>
            </a:r>
          </a:p>
          <a:p>
            <a:pPr lvl="1" algn="just"/>
            <a:r>
              <a:rPr lang="it-IT" sz="2000" b="1" dirty="0" smtClean="0"/>
              <a:t>Tipo C:</a:t>
            </a:r>
            <a:r>
              <a:rPr lang="it-IT" sz="2000" dirty="0" smtClean="0"/>
              <a:t> attività in cui aumentano le difficoltà con l’invecchiamento perché richiedono capacità fisiche o </a:t>
            </a:r>
            <a:r>
              <a:rPr lang="it-IT" sz="2000" dirty="0" err="1" smtClean="0"/>
              <a:t>skill</a:t>
            </a:r>
            <a:r>
              <a:rPr lang="it-IT" sz="2000" dirty="0" smtClean="0"/>
              <a:t> che declinano con l’età; non vi è comunque decremento fino a quando sono possibili strategie compensative basate sull’esperienza</a:t>
            </a:r>
          </a:p>
          <a:p>
            <a:pPr lvl="1" algn="just"/>
            <a:r>
              <a:rPr lang="it-IT" sz="2000" b="1" dirty="0" smtClean="0"/>
              <a:t>Tipo D</a:t>
            </a:r>
            <a:r>
              <a:rPr lang="it-IT" sz="2000" dirty="0" smtClean="0"/>
              <a:t>: attività in cui è richiesta rapidità nell’esecuzione, nell’utilizzo di informazioni oppure capacità fisiche elevate. Qui l’esperienza aiuta poco nella compensazione e vi sono difficoltà o impossibilità di proseguire oltre una certa età</a:t>
            </a:r>
          </a:p>
          <a:p>
            <a:pPr lvl="1"/>
            <a:endParaRPr lang="it-IT" sz="2000" dirty="0" smtClean="0"/>
          </a:p>
        </p:txBody>
      </p:sp>
      <p:grpSp>
        <p:nvGrpSpPr>
          <p:cNvPr id="4" name="Gruppo 6"/>
          <p:cNvGrpSpPr/>
          <p:nvPr/>
        </p:nvGrpSpPr>
        <p:grpSpPr>
          <a:xfrm>
            <a:off x="179512" y="0"/>
            <a:ext cx="1512168" cy="1133228"/>
            <a:chOff x="0" y="260648"/>
            <a:chExt cx="4067944" cy="2542768"/>
          </a:xfrm>
        </p:grpSpPr>
        <p:pic>
          <p:nvPicPr>
            <p:cNvPr id="5" name="Picture 2"/>
            <p:cNvPicPr>
              <a:picLocks noChangeAspect="1" noChangeArrowheads="1"/>
            </p:cNvPicPr>
            <p:nvPr/>
          </p:nvPicPr>
          <p:blipFill>
            <a:blip r:embed="rId2" cstate="print"/>
            <a:srcRect/>
            <a:stretch>
              <a:fillRect/>
            </a:stretch>
          </p:blipFill>
          <p:spPr bwMode="auto">
            <a:xfrm>
              <a:off x="0" y="260648"/>
              <a:ext cx="4067944" cy="95648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1187624" y="1196752"/>
              <a:ext cx="1505032" cy="1152128"/>
            </a:xfrm>
            <a:prstGeom prst="rect">
              <a:avLst/>
            </a:prstGeom>
            <a:noFill/>
            <a:ln w="9525">
              <a:noFill/>
              <a:miter lim="800000"/>
              <a:headEnd/>
              <a:tailEnd/>
            </a:ln>
          </p:spPr>
        </p:pic>
        <p:sp>
          <p:nvSpPr>
            <p:cNvPr id="7" name="Rettangolo 6"/>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476672"/>
            <a:ext cx="8229600" cy="1143000"/>
          </a:xfrm>
        </p:spPr>
        <p:txBody>
          <a:bodyPr>
            <a:noAutofit/>
          </a:bodyPr>
          <a:lstStyle/>
          <a:p>
            <a:pPr lvl="0">
              <a:spcBef>
                <a:spcPct val="20000"/>
              </a:spcBef>
              <a:defRPr/>
            </a:pPr>
            <a:r>
              <a:rPr lang="it-IT"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Aging</a:t>
            </a:r>
            <a:r>
              <a:rPr lang="it-IT"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6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ageism</a:t>
            </a:r>
            <a:r>
              <a:rPr lang="it-IT"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sostenibilità</a:t>
            </a:r>
            <a:r>
              <a:rPr lang="it-IT"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it-IT"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it-IT"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egnaposto contenuto 5"/>
          <p:cNvSpPr>
            <a:spLocks noGrp="1"/>
          </p:cNvSpPr>
          <p:nvPr>
            <p:ph idx="1"/>
          </p:nvPr>
        </p:nvSpPr>
        <p:spPr>
          <a:xfrm>
            <a:off x="0" y="1484784"/>
            <a:ext cx="8686800" cy="4525963"/>
          </a:xfrm>
        </p:spPr>
        <p:txBody>
          <a:bodyPr>
            <a:noAutofit/>
          </a:bodyPr>
          <a:lstStyle/>
          <a:p>
            <a:pPr lvl="1" algn="just"/>
            <a:r>
              <a:rPr lang="it-IT" sz="2400" dirty="0" smtClean="0"/>
              <a:t>Entro certi limiti è dunque possibile affermare che poche attività lavorative non possono essere svolte da lavoratori “maturi</a:t>
            </a:r>
            <a:r>
              <a:rPr lang="it-IT" sz="2400" dirty="0" smtClean="0"/>
              <a:t>”</a:t>
            </a:r>
          </a:p>
          <a:p>
            <a:pPr lvl="1" algn="just"/>
            <a:endParaRPr lang="it-IT" sz="2400" dirty="0" smtClean="0"/>
          </a:p>
          <a:p>
            <a:pPr lvl="1" algn="just"/>
            <a:r>
              <a:rPr lang="it-IT" sz="2400" dirty="0" smtClean="0"/>
              <a:t>Se dal punto di vista lavorativo uno dei maggiori problemi è </a:t>
            </a:r>
            <a:endParaRPr lang="it-IT" sz="2400" dirty="0" smtClean="0"/>
          </a:p>
          <a:p>
            <a:pPr marL="457200" lvl="1" indent="0" algn="just">
              <a:buNone/>
            </a:pPr>
            <a:r>
              <a:rPr lang="it-IT" sz="2400" dirty="0" smtClean="0"/>
              <a:t>– </a:t>
            </a:r>
            <a:r>
              <a:rPr lang="it-IT" sz="2400" dirty="0" smtClean="0"/>
              <a:t>ferma restando la variabilità soggettiva – </a:t>
            </a:r>
            <a:r>
              <a:rPr lang="it-IT" sz="2400" b="1" dirty="0" smtClean="0"/>
              <a:t>la variazione della capacità funzionale del lavoratore e la stabilità delle richieste sul lavoro</a:t>
            </a:r>
            <a:r>
              <a:rPr lang="it-IT" sz="2400" dirty="0" smtClean="0"/>
              <a:t>, è necessario andare oltre la sola idea dell’</a:t>
            </a:r>
            <a:r>
              <a:rPr lang="it-IT" sz="2400" dirty="0" err="1" smtClean="0"/>
              <a:t>aging</a:t>
            </a:r>
            <a:r>
              <a:rPr lang="it-IT" sz="2400" dirty="0" smtClean="0"/>
              <a:t>, e a spostare l’attenzione sugli altri due termini presi in considerazione: </a:t>
            </a:r>
            <a:r>
              <a:rPr lang="it-IT" sz="2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ageism</a:t>
            </a: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it-IT" sz="2400" dirty="0" smtClean="0">
                <a:ln w="18000">
                  <a:noFill/>
                  <a:prstDash val="solid"/>
                  <a:miter lim="800000"/>
                </a:ln>
              </a:rPr>
              <a:t>(discriminazione)</a:t>
            </a:r>
            <a:r>
              <a:rPr lang="it-IT" sz="2400" spc="50" dirty="0" smtClean="0">
                <a:ln w="11430">
                  <a:noFill/>
                </a:ln>
              </a:rPr>
              <a:t>, </a:t>
            </a:r>
            <a:r>
              <a:rPr lang="it-IT"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sostenibilità </a:t>
            </a:r>
            <a:r>
              <a:rPr lang="it-IT" sz="2400" dirty="0" smtClean="0">
                <a:ln w="18000">
                  <a:noFill/>
                  <a:prstDash val="solid"/>
                  <a:miter lim="800000"/>
                </a:ln>
                <a:solidFill>
                  <a:sysClr val="windowText" lastClr="000000"/>
                </a:solidFill>
              </a:rPr>
              <a:t>(adattamento del lavoro)</a:t>
            </a:r>
          </a:p>
          <a:p>
            <a:pPr lvl="1" algn="just"/>
            <a:endParaRPr lang="it-IT" sz="2400" dirty="0" smtClean="0"/>
          </a:p>
          <a:p>
            <a:pPr lvl="1" algn="just"/>
            <a:endParaRPr lang="en-US" sz="2400" dirty="0" smtClean="0"/>
          </a:p>
          <a:p>
            <a:pPr lvl="1" algn="just">
              <a:buNone/>
            </a:pPr>
            <a:endParaRPr lang="it-IT" sz="2400" dirty="0" smtClean="0"/>
          </a:p>
          <a:p>
            <a:pPr lvl="1" algn="just">
              <a:buNone/>
            </a:pPr>
            <a:endParaRPr lang="it-IT" sz="2400" dirty="0" smtClean="0"/>
          </a:p>
        </p:txBody>
      </p:sp>
      <p:grpSp>
        <p:nvGrpSpPr>
          <p:cNvPr id="3" name="Gruppo 6"/>
          <p:cNvGrpSpPr/>
          <p:nvPr/>
        </p:nvGrpSpPr>
        <p:grpSpPr>
          <a:xfrm>
            <a:off x="179512" y="188640"/>
            <a:ext cx="1512168" cy="1133228"/>
            <a:chOff x="0" y="260648"/>
            <a:chExt cx="4067944" cy="2542768"/>
          </a:xfrm>
        </p:grpSpPr>
        <p:pic>
          <p:nvPicPr>
            <p:cNvPr id="8" name="Picture 2"/>
            <p:cNvPicPr>
              <a:picLocks noChangeAspect="1" noChangeArrowheads="1"/>
            </p:cNvPicPr>
            <p:nvPr/>
          </p:nvPicPr>
          <p:blipFill>
            <a:blip r:embed="rId2" cstate="print"/>
            <a:srcRect/>
            <a:stretch>
              <a:fillRect/>
            </a:stretch>
          </p:blipFill>
          <p:spPr bwMode="auto">
            <a:xfrm>
              <a:off x="0" y="260648"/>
              <a:ext cx="4067944" cy="956485"/>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187624" y="1196752"/>
              <a:ext cx="1505032" cy="1152128"/>
            </a:xfrm>
            <a:prstGeom prst="rect">
              <a:avLst/>
            </a:prstGeom>
            <a:noFill/>
            <a:ln w="9525">
              <a:noFill/>
              <a:miter lim="800000"/>
              <a:headEnd/>
              <a:tailEnd/>
            </a:ln>
          </p:spPr>
        </p:pic>
        <p:sp>
          <p:nvSpPr>
            <p:cNvPr id="10" name="Rettangolo 9"/>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76672"/>
            <a:ext cx="8229600" cy="1143000"/>
          </a:xfrm>
        </p:spPr>
        <p:txBody>
          <a:bodyPr>
            <a:noAutofit/>
          </a:bodyPr>
          <a:lstStyle/>
          <a:p>
            <a:pPr lvl="0">
              <a:spcBef>
                <a:spcPct val="20000"/>
              </a:spcBef>
              <a:defRPr/>
            </a:pPr>
            <a:r>
              <a:rPr lang="it-IT"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Aging</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4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ageism</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sostenibilità: </a:t>
            </a:r>
            <a:b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“obblighi” e “negazioni”</a:t>
            </a:r>
            <a:b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egnaposto contenuto 5"/>
          <p:cNvSpPr>
            <a:spLocks noGrp="1"/>
          </p:cNvSpPr>
          <p:nvPr>
            <p:ph idx="1"/>
          </p:nvPr>
        </p:nvSpPr>
        <p:spPr>
          <a:xfrm>
            <a:off x="395536" y="1124744"/>
            <a:ext cx="8229600" cy="4525963"/>
          </a:xfrm>
        </p:spPr>
        <p:txBody>
          <a:bodyPr>
            <a:noAutofit/>
          </a:bodyPr>
          <a:lstStyle/>
          <a:p>
            <a:pPr lvl="1" algn="just"/>
            <a:endParaRPr lang="it-IT" sz="2400" dirty="0" smtClean="0"/>
          </a:p>
          <a:p>
            <a:pPr lvl="1" algn="just">
              <a:buFont typeface="Arial" pitchFamily="34" charset="0"/>
              <a:buChar char="•"/>
            </a:pPr>
            <a:r>
              <a:rPr lang="en-US" sz="2400" dirty="0" smtClean="0"/>
              <a:t>Il </a:t>
            </a:r>
            <a:r>
              <a:rPr lang="en-US" sz="2400" dirty="0" err="1" smtClean="0"/>
              <a:t>tema</a:t>
            </a:r>
            <a:r>
              <a:rPr lang="en-US" sz="2400" dirty="0" smtClean="0"/>
              <a:t> </a:t>
            </a:r>
            <a:r>
              <a:rPr lang="en-US" sz="2400" dirty="0" err="1" smtClean="0"/>
              <a:t>dell’</a:t>
            </a:r>
            <a:r>
              <a:rPr lang="en-US" sz="2400" i="1" dirty="0" err="1" smtClean="0"/>
              <a:t>ageism</a:t>
            </a:r>
            <a:r>
              <a:rPr lang="en-US" sz="2400" dirty="0" smtClean="0"/>
              <a:t> è </a:t>
            </a:r>
            <a:r>
              <a:rPr lang="en-US" sz="2400" dirty="0" err="1" smtClean="0"/>
              <a:t>stato</a:t>
            </a:r>
            <a:r>
              <a:rPr lang="en-US" sz="2400" dirty="0" smtClean="0"/>
              <a:t> a </a:t>
            </a:r>
            <a:r>
              <a:rPr lang="en-US" sz="2400" dirty="0" err="1" smtClean="0"/>
              <a:t>lungo</a:t>
            </a:r>
            <a:r>
              <a:rPr lang="en-US" sz="2400" dirty="0" smtClean="0"/>
              <a:t> </a:t>
            </a:r>
            <a:r>
              <a:rPr lang="en-US" sz="2400" dirty="0" err="1" smtClean="0"/>
              <a:t>il</a:t>
            </a:r>
            <a:r>
              <a:rPr lang="en-US" sz="2400" dirty="0" smtClean="0"/>
              <a:t> </a:t>
            </a:r>
            <a:r>
              <a:rPr lang="en-US" sz="2400" dirty="0" err="1" smtClean="0"/>
              <a:t>principale</a:t>
            </a:r>
            <a:r>
              <a:rPr lang="en-US" sz="2400" dirty="0" smtClean="0"/>
              <a:t> </a:t>
            </a:r>
            <a:r>
              <a:rPr lang="en-US" sz="2400" dirty="0" err="1" smtClean="0"/>
              <a:t>ambito</a:t>
            </a:r>
            <a:r>
              <a:rPr lang="en-US" sz="2400" dirty="0" smtClean="0"/>
              <a:t> </a:t>
            </a:r>
            <a:r>
              <a:rPr lang="en-US" sz="2400" dirty="0" err="1" smtClean="0"/>
              <a:t>della</a:t>
            </a:r>
            <a:r>
              <a:rPr lang="en-US" sz="2400" dirty="0" smtClean="0"/>
              <a:t> </a:t>
            </a:r>
            <a:r>
              <a:rPr lang="en-US" sz="2400" dirty="0" err="1" smtClean="0"/>
              <a:t>ricerca</a:t>
            </a:r>
            <a:r>
              <a:rPr lang="en-US" sz="2400" dirty="0" smtClean="0"/>
              <a:t> </a:t>
            </a:r>
            <a:r>
              <a:rPr lang="en-US" sz="2400" dirty="0" err="1" smtClean="0"/>
              <a:t>nell’ambito</a:t>
            </a:r>
            <a:r>
              <a:rPr lang="en-US" sz="2400" dirty="0" smtClean="0"/>
              <a:t> </a:t>
            </a:r>
            <a:r>
              <a:rPr lang="en-US" sz="2400" dirty="0" err="1" smtClean="0"/>
              <a:t>lavoro</a:t>
            </a:r>
            <a:r>
              <a:rPr lang="en-US" sz="2400" dirty="0" smtClean="0"/>
              <a:t>/</a:t>
            </a:r>
            <a:r>
              <a:rPr lang="en-US" sz="2400" dirty="0" err="1" smtClean="0"/>
              <a:t>invecchiamento</a:t>
            </a:r>
            <a:r>
              <a:rPr lang="en-US" sz="2400" dirty="0" smtClean="0"/>
              <a:t>, in </a:t>
            </a:r>
            <a:r>
              <a:rPr lang="en-US" sz="2400" dirty="0" err="1" smtClean="0"/>
              <a:t>associazione</a:t>
            </a:r>
            <a:r>
              <a:rPr lang="en-US" sz="2400" dirty="0" smtClean="0"/>
              <a:t> a </a:t>
            </a:r>
            <a:r>
              <a:rPr lang="en-US" sz="2400" dirty="0" err="1" smtClean="0"/>
              <a:t>quello</a:t>
            </a:r>
            <a:r>
              <a:rPr lang="en-US" sz="2400" dirty="0" smtClean="0"/>
              <a:t> </a:t>
            </a:r>
            <a:r>
              <a:rPr lang="en-US" sz="2400" dirty="0" err="1" smtClean="0"/>
              <a:t>dell’investimento</a:t>
            </a:r>
            <a:r>
              <a:rPr lang="en-US" sz="2400" dirty="0" smtClean="0"/>
              <a:t> </a:t>
            </a:r>
            <a:r>
              <a:rPr lang="en-US" sz="2400" dirty="0" err="1" smtClean="0"/>
              <a:t>organizzativo</a:t>
            </a:r>
            <a:r>
              <a:rPr lang="en-US" sz="2400" dirty="0" smtClean="0"/>
              <a:t> al fine </a:t>
            </a:r>
            <a:r>
              <a:rPr lang="en-US" sz="2400" dirty="0" err="1" smtClean="0"/>
              <a:t>di</a:t>
            </a:r>
            <a:r>
              <a:rPr lang="en-US" sz="2400" dirty="0" smtClean="0"/>
              <a:t> </a:t>
            </a:r>
            <a:r>
              <a:rPr lang="en-US" sz="2400" dirty="0" err="1" smtClean="0"/>
              <a:t>ridurre</a:t>
            </a:r>
            <a:r>
              <a:rPr lang="en-US" sz="2400" dirty="0" smtClean="0"/>
              <a:t> </a:t>
            </a:r>
            <a:r>
              <a:rPr lang="en-US" sz="2400" dirty="0" err="1" smtClean="0"/>
              <a:t>i</a:t>
            </a:r>
            <a:r>
              <a:rPr lang="en-US" sz="2400" dirty="0" smtClean="0"/>
              <a:t> </a:t>
            </a:r>
            <a:r>
              <a:rPr lang="en-US" sz="2400" i="1" dirty="0" err="1" smtClean="0"/>
              <a:t>pensionamenti</a:t>
            </a:r>
            <a:r>
              <a:rPr lang="en-US" sz="2400" i="1" dirty="0" smtClean="0"/>
              <a:t> </a:t>
            </a:r>
            <a:r>
              <a:rPr lang="en-US" sz="2400" i="1" dirty="0" err="1" smtClean="0"/>
              <a:t>precoci</a:t>
            </a:r>
            <a:r>
              <a:rPr lang="en-US" sz="2400" i="1" dirty="0" smtClean="0"/>
              <a:t> </a:t>
            </a:r>
            <a:r>
              <a:rPr lang="en-US" sz="2400" dirty="0" smtClean="0"/>
              <a:t>(     )</a:t>
            </a:r>
          </a:p>
          <a:p>
            <a:pPr lvl="1" algn="just">
              <a:buFont typeface="Arial" pitchFamily="34" charset="0"/>
              <a:buChar char="•"/>
            </a:pPr>
            <a:r>
              <a:rPr lang="en-US" sz="2400" dirty="0" smtClean="0"/>
              <a:t>La </a:t>
            </a:r>
            <a:r>
              <a:rPr lang="en-US" sz="2400" dirty="0" err="1" smtClean="0"/>
              <a:t>discriminazione</a:t>
            </a:r>
            <a:r>
              <a:rPr lang="en-US" sz="2400" dirty="0" smtClean="0"/>
              <a:t> è </a:t>
            </a:r>
            <a:r>
              <a:rPr lang="en-US" sz="2400" dirty="0" err="1" smtClean="0"/>
              <a:t>tanto</a:t>
            </a:r>
            <a:r>
              <a:rPr lang="en-US" sz="2400" dirty="0" smtClean="0"/>
              <a:t> </a:t>
            </a:r>
            <a:r>
              <a:rPr lang="en-US" sz="2400" dirty="0" err="1" smtClean="0"/>
              <a:t>più</a:t>
            </a:r>
            <a:r>
              <a:rPr lang="en-US" sz="2400" dirty="0" smtClean="0"/>
              <a:t> </a:t>
            </a:r>
            <a:r>
              <a:rPr lang="en-US" sz="2400" dirty="0" err="1" smtClean="0"/>
              <a:t>accentuata</a:t>
            </a:r>
            <a:r>
              <a:rPr lang="en-US" sz="2400" dirty="0" smtClean="0"/>
              <a:t> </a:t>
            </a:r>
            <a:r>
              <a:rPr lang="en-US" sz="2400" dirty="0" err="1" smtClean="0"/>
              <a:t>quanto</a:t>
            </a:r>
            <a:r>
              <a:rPr lang="en-US" sz="2400" dirty="0" smtClean="0"/>
              <a:t> le </a:t>
            </a:r>
            <a:r>
              <a:rPr lang="en-US" sz="2400" dirty="0" err="1" smtClean="0"/>
              <a:t>attività</a:t>
            </a:r>
            <a:r>
              <a:rPr lang="en-US" sz="2400" dirty="0" smtClean="0"/>
              <a:t> </a:t>
            </a:r>
            <a:r>
              <a:rPr lang="en-US" sz="2400" dirty="0" err="1" smtClean="0"/>
              <a:t>lavorative</a:t>
            </a:r>
            <a:r>
              <a:rPr lang="en-US" sz="2400" dirty="0" smtClean="0"/>
              <a:t> </a:t>
            </a:r>
            <a:r>
              <a:rPr lang="en-US" sz="2400" dirty="0"/>
              <a:t>(</a:t>
            </a:r>
            <a:r>
              <a:rPr lang="en-US" sz="2400" dirty="0" err="1"/>
              <a:t>Tipo</a:t>
            </a:r>
            <a:r>
              <a:rPr lang="en-US" sz="2400" dirty="0"/>
              <a:t> </a:t>
            </a:r>
            <a:r>
              <a:rPr lang="en-US" sz="2400" dirty="0" smtClean="0"/>
              <a:t>D) </a:t>
            </a:r>
            <a:r>
              <a:rPr lang="en-US" sz="2400" dirty="0" err="1" smtClean="0"/>
              <a:t>prevedono</a:t>
            </a:r>
            <a:r>
              <a:rPr lang="en-US" sz="2400" dirty="0" smtClean="0"/>
              <a:t> </a:t>
            </a:r>
            <a:r>
              <a:rPr lang="en-US" sz="2400" dirty="0" err="1" smtClean="0"/>
              <a:t>apprendimento</a:t>
            </a:r>
            <a:r>
              <a:rPr lang="en-US" sz="2400" dirty="0" smtClean="0"/>
              <a:t> continuo, </a:t>
            </a:r>
            <a:r>
              <a:rPr lang="en-US" sz="2400" dirty="0" err="1" smtClean="0"/>
              <a:t>cambiamenti</a:t>
            </a:r>
            <a:r>
              <a:rPr lang="en-US" sz="2400" dirty="0" smtClean="0"/>
              <a:t> </a:t>
            </a:r>
            <a:r>
              <a:rPr lang="en-US" sz="2400" dirty="0" err="1" smtClean="0"/>
              <a:t>tecnologici</a:t>
            </a:r>
            <a:r>
              <a:rPr lang="en-US" sz="2400" dirty="0" smtClean="0"/>
              <a:t>, </a:t>
            </a:r>
            <a:r>
              <a:rPr lang="en-US" sz="2400" dirty="0" err="1" smtClean="0"/>
              <a:t>quanto</a:t>
            </a:r>
            <a:r>
              <a:rPr lang="en-US" sz="2400" dirty="0" smtClean="0"/>
              <a:t> le culture </a:t>
            </a:r>
            <a:r>
              <a:rPr lang="en-US" sz="2400" dirty="0" err="1" smtClean="0"/>
              <a:t>organizzative</a:t>
            </a:r>
            <a:r>
              <a:rPr lang="en-US" sz="2400" dirty="0" smtClean="0"/>
              <a:t> </a:t>
            </a:r>
            <a:r>
              <a:rPr lang="en-US" sz="2400" dirty="0" err="1" smtClean="0"/>
              <a:t>promuovono</a:t>
            </a:r>
            <a:r>
              <a:rPr lang="en-US" sz="2400" dirty="0" smtClean="0"/>
              <a:t> </a:t>
            </a:r>
            <a:r>
              <a:rPr lang="en-US" sz="2400" dirty="0" err="1" smtClean="0"/>
              <a:t>dimensioni</a:t>
            </a:r>
            <a:r>
              <a:rPr lang="en-US" sz="2400" dirty="0" smtClean="0"/>
              <a:t> competitive, </a:t>
            </a:r>
            <a:r>
              <a:rPr lang="en-US" sz="2400" dirty="0" err="1" smtClean="0"/>
              <a:t>ecc</a:t>
            </a:r>
            <a:r>
              <a:rPr lang="en-US" sz="2400" dirty="0" smtClean="0"/>
              <a:t>.</a:t>
            </a:r>
          </a:p>
          <a:p>
            <a:pPr lvl="1" algn="just">
              <a:buNone/>
            </a:pPr>
            <a:r>
              <a:rPr lang="it-IT" sz="2400" dirty="0" smtClean="0">
                <a:hlinkClick r:id="rId2"/>
              </a:rPr>
              <a:t>https://www.youtube.com/watch?v=quJX9XLQe78</a:t>
            </a:r>
            <a:endParaRPr lang="it-IT" sz="2400" dirty="0" smtClean="0"/>
          </a:p>
          <a:p>
            <a:pPr lvl="1" algn="just">
              <a:buNone/>
            </a:pPr>
            <a:r>
              <a:rPr lang="it-IT" sz="2400" dirty="0" smtClean="0"/>
              <a:t>(</a:t>
            </a:r>
            <a:r>
              <a:rPr lang="it-IT" sz="2400" dirty="0" smtClean="0"/>
              <a:t>0.40</a:t>
            </a:r>
            <a:r>
              <a:rPr lang="it-IT" sz="2400" dirty="0" smtClean="0"/>
              <a:t>)</a:t>
            </a:r>
          </a:p>
          <a:p>
            <a:pPr lvl="1" algn="just">
              <a:buFont typeface="Arial" pitchFamily="34" charset="0"/>
              <a:buChar char="•"/>
            </a:pPr>
            <a:endParaRPr lang="en-US" sz="2400" dirty="0" smtClean="0"/>
          </a:p>
        </p:txBody>
      </p:sp>
      <p:grpSp>
        <p:nvGrpSpPr>
          <p:cNvPr id="3" name="Gruppo 6"/>
          <p:cNvGrpSpPr/>
          <p:nvPr/>
        </p:nvGrpSpPr>
        <p:grpSpPr>
          <a:xfrm>
            <a:off x="179512" y="188640"/>
            <a:ext cx="1512168" cy="1133228"/>
            <a:chOff x="0" y="260648"/>
            <a:chExt cx="4067944" cy="2542768"/>
          </a:xfrm>
        </p:grpSpPr>
        <p:pic>
          <p:nvPicPr>
            <p:cNvPr id="8" name="Picture 2"/>
            <p:cNvPicPr>
              <a:picLocks noChangeAspect="1" noChangeArrowheads="1"/>
            </p:cNvPicPr>
            <p:nvPr/>
          </p:nvPicPr>
          <p:blipFill>
            <a:blip r:embed="rId3" cstate="print"/>
            <a:srcRect/>
            <a:stretch>
              <a:fillRect/>
            </a:stretch>
          </p:blipFill>
          <p:spPr bwMode="auto">
            <a:xfrm>
              <a:off x="0" y="260648"/>
              <a:ext cx="4067944" cy="956485"/>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1187624" y="1196752"/>
              <a:ext cx="1505032" cy="1152128"/>
            </a:xfrm>
            <a:prstGeom prst="rect">
              <a:avLst/>
            </a:prstGeom>
            <a:noFill/>
            <a:ln w="9525">
              <a:noFill/>
              <a:miter lim="800000"/>
              <a:headEnd/>
              <a:tailEnd/>
            </a:ln>
          </p:spPr>
        </p:pic>
        <p:sp>
          <p:nvSpPr>
            <p:cNvPr id="10" name="Rettangolo 9"/>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sp>
        <p:nvSpPr>
          <p:cNvPr id="12" name="Smile 11"/>
          <p:cNvSpPr/>
          <p:nvPr/>
        </p:nvSpPr>
        <p:spPr>
          <a:xfrm>
            <a:off x="6084168" y="2780928"/>
            <a:ext cx="288032" cy="28803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Segnaposto immagine 5" descr="foto percorsorischipsicosocioli.jpeg"/>
          <p:cNvPicPr>
            <a:picLocks noChangeAspect="1"/>
          </p:cNvPicPr>
          <p:nvPr/>
        </p:nvPicPr>
        <p:blipFill>
          <a:blip r:embed="rId5" cstate="print"/>
          <a:srcRect t="8659" b="8659"/>
          <a:stretch>
            <a:fillRect/>
          </a:stretch>
        </p:blipFill>
        <p:spPr>
          <a:xfrm>
            <a:off x="5796218" y="5167018"/>
            <a:ext cx="3347782" cy="16909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76672"/>
            <a:ext cx="8229600" cy="1143000"/>
          </a:xfrm>
        </p:spPr>
        <p:txBody>
          <a:bodyPr>
            <a:noAutofit/>
          </a:bodyPr>
          <a:lstStyle/>
          <a:p>
            <a:pPr lvl="0">
              <a:spcBef>
                <a:spcPct val="20000"/>
              </a:spcBef>
              <a:defRPr/>
            </a:pPr>
            <a:r>
              <a:rPr lang="it-IT"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Aging</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4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ageism</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sostenibilità: </a:t>
            </a:r>
            <a:b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“obblighi” e “negazioni”</a:t>
            </a:r>
            <a:b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egnaposto contenuto 5"/>
          <p:cNvSpPr>
            <a:spLocks noGrp="1"/>
          </p:cNvSpPr>
          <p:nvPr>
            <p:ph idx="1"/>
          </p:nvPr>
        </p:nvSpPr>
        <p:spPr>
          <a:xfrm>
            <a:off x="323528" y="1412776"/>
            <a:ext cx="8229600" cy="4525963"/>
          </a:xfrm>
        </p:spPr>
        <p:txBody>
          <a:bodyPr>
            <a:noAutofit/>
          </a:bodyPr>
          <a:lstStyle/>
          <a:p>
            <a:pPr lvl="1" algn="just"/>
            <a:endParaRPr lang="it-IT" sz="2400" dirty="0" smtClean="0"/>
          </a:p>
          <a:p>
            <a:pPr lvl="1" algn="just">
              <a:buFont typeface="Arial" pitchFamily="34" charset="0"/>
              <a:buChar char="•"/>
            </a:pPr>
            <a:r>
              <a:rPr lang="en-US" sz="2400" dirty="0" err="1" smtClean="0"/>
              <a:t>L’</a:t>
            </a:r>
            <a:r>
              <a:rPr lang="en-US" sz="2400" i="1" dirty="0" err="1" smtClean="0"/>
              <a:t>ageism</a:t>
            </a:r>
            <a:r>
              <a:rPr lang="en-US" sz="2400" i="1" dirty="0" smtClean="0"/>
              <a:t> </a:t>
            </a:r>
            <a:r>
              <a:rPr lang="en-US" sz="2400" dirty="0" smtClean="0"/>
              <a:t>ha “</a:t>
            </a:r>
            <a:r>
              <a:rPr lang="en-US" sz="2400" dirty="0" err="1" smtClean="0"/>
              <a:t>connotati</a:t>
            </a:r>
            <a:r>
              <a:rPr lang="en-US" sz="2400" dirty="0" smtClean="0"/>
              <a:t> </a:t>
            </a:r>
            <a:r>
              <a:rPr lang="en-US" sz="2400" dirty="0" err="1" smtClean="0"/>
              <a:t>nuovi</a:t>
            </a:r>
            <a:r>
              <a:rPr lang="en-US" sz="2400" dirty="0" smtClean="0"/>
              <a:t>”, </a:t>
            </a:r>
            <a:r>
              <a:rPr lang="en-US" sz="2400" dirty="0" err="1" smtClean="0"/>
              <a:t>legati</a:t>
            </a:r>
            <a:r>
              <a:rPr lang="en-US" sz="2400" dirty="0" smtClean="0"/>
              <a:t> </a:t>
            </a:r>
            <a:r>
              <a:rPr lang="en-US" sz="2400" dirty="0" err="1" smtClean="0"/>
              <a:t>alla</a:t>
            </a:r>
            <a:r>
              <a:rPr lang="en-US" sz="2400" dirty="0" smtClean="0"/>
              <a:t> </a:t>
            </a:r>
            <a:r>
              <a:rPr lang="en-US" sz="2400" dirty="0" err="1" smtClean="0"/>
              <a:t>omogeneità</a:t>
            </a:r>
            <a:r>
              <a:rPr lang="en-US" sz="2400" dirty="0" smtClean="0"/>
              <a:t> </a:t>
            </a:r>
            <a:r>
              <a:rPr lang="en-US" sz="2400" dirty="0" err="1" smtClean="0"/>
              <a:t>dell’età</a:t>
            </a:r>
            <a:r>
              <a:rPr lang="en-US" sz="2400" dirty="0" smtClean="0"/>
              <a:t> di chi </a:t>
            </a:r>
            <a:r>
              <a:rPr lang="en-US" sz="2400" dirty="0" err="1" smtClean="0"/>
              <a:t>oggi</a:t>
            </a:r>
            <a:r>
              <a:rPr lang="en-US" sz="2400" dirty="0" smtClean="0"/>
              <a:t> </a:t>
            </a:r>
            <a:r>
              <a:rPr lang="en-US" sz="2400" dirty="0" err="1" smtClean="0"/>
              <a:t>lavora</a:t>
            </a:r>
            <a:r>
              <a:rPr lang="en-US" sz="2400" dirty="0" smtClean="0"/>
              <a:t> </a:t>
            </a:r>
            <a:r>
              <a:rPr lang="en-US" sz="2400" dirty="0" err="1" smtClean="0"/>
              <a:t>nel</a:t>
            </a:r>
            <a:r>
              <a:rPr lang="en-US" sz="2400" dirty="0" smtClean="0"/>
              <a:t> </a:t>
            </a:r>
            <a:r>
              <a:rPr lang="en-US" sz="2400" dirty="0" err="1" smtClean="0"/>
              <a:t>pubblico</a:t>
            </a:r>
            <a:r>
              <a:rPr lang="en-US" sz="2400" dirty="0" smtClean="0"/>
              <a:t>/</a:t>
            </a:r>
            <a:r>
              <a:rPr lang="en-US" sz="2400" dirty="0" err="1" smtClean="0"/>
              <a:t>privato</a:t>
            </a:r>
            <a:r>
              <a:rPr lang="en-US" sz="2400" dirty="0" smtClean="0"/>
              <a:t> con </a:t>
            </a:r>
            <a:r>
              <a:rPr lang="en-US" sz="2400" dirty="0" err="1" smtClean="0"/>
              <a:t>contratti</a:t>
            </a:r>
            <a:r>
              <a:rPr lang="en-US" sz="2400" dirty="0" smtClean="0"/>
              <a:t> </a:t>
            </a:r>
            <a:r>
              <a:rPr lang="en-US" sz="2400" dirty="0" err="1" smtClean="0"/>
              <a:t>stabili</a:t>
            </a:r>
            <a:r>
              <a:rPr lang="en-US" sz="2400" dirty="0" smtClean="0"/>
              <a:t> e in </a:t>
            </a:r>
            <a:r>
              <a:rPr lang="en-US" sz="2400" dirty="0" err="1" smtClean="0"/>
              <a:t>organizzazioni</a:t>
            </a:r>
            <a:r>
              <a:rPr lang="en-US" sz="2400" dirty="0" smtClean="0"/>
              <a:t> </a:t>
            </a:r>
            <a:r>
              <a:rPr lang="en-US" sz="2400" dirty="0" err="1" smtClean="0"/>
              <a:t>tradizionali</a:t>
            </a:r>
            <a:r>
              <a:rPr lang="en-US" sz="2400" dirty="0" smtClean="0"/>
              <a:t>: </a:t>
            </a:r>
            <a:r>
              <a:rPr lang="en-US" sz="2400" dirty="0" smtClean="0"/>
              <a:t>è </a:t>
            </a:r>
            <a:r>
              <a:rPr lang="en-US" sz="2400" dirty="0" err="1" smtClean="0"/>
              <a:t>più</a:t>
            </a:r>
            <a:r>
              <a:rPr lang="en-US" sz="2400" dirty="0" smtClean="0"/>
              <a:t> </a:t>
            </a:r>
            <a:r>
              <a:rPr lang="en-US" sz="2400" dirty="0" err="1" smtClean="0"/>
              <a:t>spesso</a:t>
            </a:r>
            <a:r>
              <a:rPr lang="en-US" sz="2400" dirty="0" smtClean="0"/>
              <a:t> un </a:t>
            </a:r>
            <a:r>
              <a:rPr lang="en-US" sz="2400" dirty="0" smtClean="0"/>
              <a:t>“</a:t>
            </a:r>
            <a:r>
              <a:rPr lang="en-US" sz="2400" dirty="0" err="1" smtClean="0"/>
              <a:t>sentimento</a:t>
            </a:r>
            <a:r>
              <a:rPr lang="en-US" sz="2400" dirty="0" smtClean="0"/>
              <a:t> </a:t>
            </a:r>
            <a:r>
              <a:rPr lang="en-US" sz="2400" dirty="0" err="1" smtClean="0"/>
              <a:t>sottotraccia</a:t>
            </a:r>
            <a:r>
              <a:rPr lang="en-US" sz="2400" dirty="0" smtClean="0"/>
              <a:t>” </a:t>
            </a:r>
            <a:r>
              <a:rPr lang="en-US" sz="2400" dirty="0" err="1" smtClean="0"/>
              <a:t>dei</a:t>
            </a:r>
            <a:r>
              <a:rPr lang="en-US" sz="2400" dirty="0" smtClean="0"/>
              <a:t> </a:t>
            </a:r>
            <a:r>
              <a:rPr lang="en-US" sz="2400" dirty="0" err="1" smtClean="0"/>
              <a:t>pochi</a:t>
            </a:r>
            <a:r>
              <a:rPr lang="en-US" sz="2400" dirty="0" smtClean="0"/>
              <a:t> </a:t>
            </a:r>
            <a:r>
              <a:rPr lang="en-US" sz="2400" dirty="0" err="1" smtClean="0"/>
              <a:t>giovani</a:t>
            </a:r>
            <a:r>
              <a:rPr lang="en-US" sz="2400" dirty="0" smtClean="0"/>
              <a:t>, o un </a:t>
            </a:r>
            <a:r>
              <a:rPr lang="en-US" sz="2400" dirty="0" err="1" smtClean="0"/>
              <a:t>vissuto</a:t>
            </a:r>
            <a:r>
              <a:rPr lang="en-US" sz="2400" dirty="0" smtClean="0"/>
              <a:t> </a:t>
            </a:r>
            <a:r>
              <a:rPr lang="en-US" sz="2400" dirty="0" err="1" smtClean="0"/>
              <a:t>personale</a:t>
            </a:r>
            <a:r>
              <a:rPr lang="en-US" sz="2400" dirty="0" smtClean="0"/>
              <a:t> </a:t>
            </a:r>
            <a:r>
              <a:rPr lang="en-US" sz="2400" dirty="0" err="1" smtClean="0"/>
              <a:t>dello</a:t>
            </a:r>
            <a:r>
              <a:rPr lang="en-US" sz="2400" dirty="0" smtClean="0"/>
              <a:t> </a:t>
            </a:r>
            <a:r>
              <a:rPr lang="en-US" sz="2400" dirty="0" err="1" smtClean="0"/>
              <a:t>stesso</a:t>
            </a:r>
            <a:r>
              <a:rPr lang="en-US" sz="2400" dirty="0" smtClean="0"/>
              <a:t> </a:t>
            </a:r>
            <a:r>
              <a:rPr lang="en-US" sz="2400" dirty="0" err="1" smtClean="0"/>
              <a:t>lavoratore</a:t>
            </a:r>
            <a:r>
              <a:rPr lang="en-US" sz="2400" dirty="0" smtClean="0"/>
              <a:t> </a:t>
            </a:r>
            <a:r>
              <a:rPr lang="en-US" sz="2400" dirty="0" err="1" smtClean="0"/>
              <a:t>più</a:t>
            </a:r>
            <a:r>
              <a:rPr lang="en-US" sz="2400" dirty="0" smtClean="0"/>
              <a:t> </a:t>
            </a:r>
            <a:r>
              <a:rPr lang="en-US" sz="2400" dirty="0" err="1" smtClean="0"/>
              <a:t>anziano</a:t>
            </a:r>
            <a:r>
              <a:rPr lang="en-US" sz="2400" dirty="0" smtClean="0"/>
              <a:t> “obbligato” a </a:t>
            </a:r>
            <a:r>
              <a:rPr lang="en-US" sz="2400" dirty="0" err="1" smtClean="0"/>
              <a:t>lavorare</a:t>
            </a:r>
            <a:r>
              <a:rPr lang="en-US" sz="2400" dirty="0" smtClean="0"/>
              <a:t> </a:t>
            </a:r>
            <a:r>
              <a:rPr lang="en-US" sz="2400" dirty="0" err="1" smtClean="0"/>
              <a:t>fino</a:t>
            </a:r>
            <a:r>
              <a:rPr lang="en-US" sz="2400" dirty="0" smtClean="0"/>
              <a:t> a </a:t>
            </a:r>
            <a:r>
              <a:rPr lang="en-US" sz="2400" dirty="0" err="1" smtClean="0"/>
              <a:t>tarda</a:t>
            </a:r>
            <a:r>
              <a:rPr lang="en-US" sz="2400" dirty="0" smtClean="0"/>
              <a:t> </a:t>
            </a:r>
            <a:r>
              <a:rPr lang="en-US" sz="2400" dirty="0" err="1" smtClean="0"/>
              <a:t>età</a:t>
            </a:r>
            <a:r>
              <a:rPr lang="en-US" sz="2400" dirty="0" smtClean="0"/>
              <a:t>, ma non </a:t>
            </a:r>
            <a:r>
              <a:rPr lang="en-US" sz="2400" dirty="0" err="1" smtClean="0"/>
              <a:t>valorizzato</a:t>
            </a:r>
            <a:r>
              <a:rPr lang="en-US" sz="2400" dirty="0" smtClean="0"/>
              <a:t>, </a:t>
            </a:r>
            <a:r>
              <a:rPr lang="en-US" sz="2400" dirty="0" err="1" smtClean="0"/>
              <a:t>riconosciuto</a:t>
            </a:r>
            <a:r>
              <a:rPr lang="en-US" sz="2400" dirty="0" smtClean="0"/>
              <a:t>, </a:t>
            </a:r>
            <a:r>
              <a:rPr lang="en-US" sz="2400" dirty="0" err="1" smtClean="0"/>
              <a:t>formato</a:t>
            </a:r>
            <a:r>
              <a:rPr lang="en-US" sz="2400" dirty="0" smtClean="0"/>
              <a:t>.</a:t>
            </a:r>
          </a:p>
          <a:p>
            <a:pPr lvl="1" algn="just">
              <a:buFont typeface="Arial" pitchFamily="34" charset="0"/>
              <a:buChar char="•"/>
            </a:pPr>
            <a:r>
              <a:rPr lang="en-US" sz="2400" dirty="0" smtClean="0"/>
              <a:t>La </a:t>
            </a:r>
            <a:r>
              <a:rPr lang="en-US" sz="2400" b="1" dirty="0" err="1" smtClean="0"/>
              <a:t>rappresentazione</a:t>
            </a:r>
            <a:r>
              <a:rPr lang="en-US" sz="2400" dirty="0" smtClean="0"/>
              <a:t> di chi “</a:t>
            </a:r>
            <a:r>
              <a:rPr lang="en-US" sz="2400" dirty="0" err="1" smtClean="0"/>
              <a:t>entra</a:t>
            </a:r>
            <a:r>
              <a:rPr lang="en-US" sz="2400" dirty="0" smtClean="0"/>
              <a:t> </a:t>
            </a:r>
            <a:r>
              <a:rPr lang="en-US" sz="2400" dirty="0" err="1" smtClean="0"/>
              <a:t>nella</a:t>
            </a:r>
            <a:r>
              <a:rPr lang="en-US" sz="2400" dirty="0" smtClean="0"/>
              <a:t> </a:t>
            </a:r>
            <a:r>
              <a:rPr lang="en-US" sz="2400" dirty="0" err="1" smtClean="0"/>
              <a:t>maturità</a:t>
            </a:r>
            <a:r>
              <a:rPr lang="en-US" sz="2400" dirty="0" smtClean="0"/>
              <a:t>” e </a:t>
            </a:r>
            <a:r>
              <a:rPr lang="en-US" sz="2400" dirty="0" err="1" smtClean="0"/>
              <a:t>delle</a:t>
            </a:r>
            <a:r>
              <a:rPr lang="en-US" sz="2400" dirty="0" smtClean="0"/>
              <a:t> sue </a:t>
            </a:r>
            <a:r>
              <a:rPr lang="en-US" sz="2400" dirty="0" err="1" smtClean="0"/>
              <a:t>peculiarità</a:t>
            </a:r>
            <a:r>
              <a:rPr lang="en-US" sz="2400" dirty="0" smtClean="0"/>
              <a:t> </a:t>
            </a:r>
            <a:r>
              <a:rPr lang="en-US" sz="2400" dirty="0" smtClean="0"/>
              <a:t>è </a:t>
            </a:r>
            <a:r>
              <a:rPr lang="en-US" sz="2400" dirty="0" err="1" smtClean="0"/>
              <a:t>oggi</a:t>
            </a:r>
            <a:r>
              <a:rPr lang="en-US" sz="2400" dirty="0" smtClean="0"/>
              <a:t> “</a:t>
            </a:r>
            <a:r>
              <a:rPr lang="en-US" sz="2400" dirty="0" err="1" smtClean="0"/>
              <a:t>sdoganata</a:t>
            </a:r>
            <a:r>
              <a:rPr lang="en-US" sz="2400" dirty="0" smtClean="0"/>
              <a:t>” </a:t>
            </a:r>
            <a:r>
              <a:rPr lang="en-US" sz="2400" dirty="0" err="1" smtClean="0"/>
              <a:t>quando</a:t>
            </a:r>
            <a:r>
              <a:rPr lang="en-US" sz="2400" dirty="0" smtClean="0"/>
              <a:t> </a:t>
            </a:r>
            <a:r>
              <a:rPr lang="en-US" sz="2400" dirty="0" err="1" smtClean="0"/>
              <a:t>riguarda</a:t>
            </a:r>
            <a:r>
              <a:rPr lang="en-US" sz="2400" dirty="0" smtClean="0"/>
              <a:t> </a:t>
            </a:r>
            <a:r>
              <a:rPr lang="en-US" sz="2400" dirty="0" err="1" smtClean="0"/>
              <a:t>il</a:t>
            </a:r>
            <a:r>
              <a:rPr lang="en-US" sz="2400" dirty="0" smtClean="0"/>
              <a:t> </a:t>
            </a:r>
            <a:r>
              <a:rPr lang="en-US" sz="2400" b="1" i="1" dirty="0" err="1" smtClean="0"/>
              <a:t>consumatore</a:t>
            </a:r>
            <a:r>
              <a:rPr lang="en-US" sz="2400" dirty="0" smtClean="0"/>
              <a:t>, </a:t>
            </a:r>
            <a:r>
              <a:rPr lang="en-US" sz="2400" dirty="0" err="1" smtClean="0"/>
              <a:t>totalmente</a:t>
            </a:r>
            <a:r>
              <a:rPr lang="en-US" sz="2400" dirty="0" smtClean="0"/>
              <a:t> </a:t>
            </a:r>
            <a:r>
              <a:rPr lang="en-US" sz="2400" dirty="0" err="1" smtClean="0"/>
              <a:t>assente</a:t>
            </a:r>
            <a:r>
              <a:rPr lang="en-US" sz="2400" dirty="0" smtClean="0"/>
              <a:t> e </a:t>
            </a:r>
            <a:r>
              <a:rPr lang="en-US" sz="2400" dirty="0" err="1" smtClean="0"/>
              <a:t>negata</a:t>
            </a:r>
            <a:r>
              <a:rPr lang="en-US" sz="2400" dirty="0" smtClean="0"/>
              <a:t> </a:t>
            </a:r>
            <a:r>
              <a:rPr lang="en-US" sz="2400" dirty="0" err="1" smtClean="0"/>
              <a:t>quando</a:t>
            </a:r>
            <a:r>
              <a:rPr lang="en-US" sz="2400" dirty="0" smtClean="0"/>
              <a:t> </a:t>
            </a:r>
            <a:r>
              <a:rPr lang="en-US" sz="2400" dirty="0" err="1" smtClean="0"/>
              <a:t>riguarda</a:t>
            </a:r>
            <a:r>
              <a:rPr lang="en-US" sz="2400" dirty="0" smtClean="0"/>
              <a:t> </a:t>
            </a:r>
            <a:r>
              <a:rPr lang="en-US" sz="2400" dirty="0" err="1" smtClean="0"/>
              <a:t>il</a:t>
            </a:r>
            <a:r>
              <a:rPr lang="en-US" sz="2400" dirty="0" smtClean="0"/>
              <a:t> </a:t>
            </a:r>
            <a:r>
              <a:rPr lang="en-US" sz="2400" b="1" i="1" dirty="0" err="1" smtClean="0"/>
              <a:t>lavoratore</a:t>
            </a:r>
            <a:endParaRPr lang="en-US" sz="2400" b="1" i="1" dirty="0" smtClean="0"/>
          </a:p>
        </p:txBody>
      </p:sp>
      <p:grpSp>
        <p:nvGrpSpPr>
          <p:cNvPr id="3" name="Gruppo 6"/>
          <p:cNvGrpSpPr/>
          <p:nvPr/>
        </p:nvGrpSpPr>
        <p:grpSpPr>
          <a:xfrm>
            <a:off x="179512" y="188640"/>
            <a:ext cx="1512168" cy="1133228"/>
            <a:chOff x="0" y="260648"/>
            <a:chExt cx="4067944" cy="2542768"/>
          </a:xfrm>
        </p:grpSpPr>
        <p:pic>
          <p:nvPicPr>
            <p:cNvPr id="8" name="Picture 2"/>
            <p:cNvPicPr>
              <a:picLocks noChangeAspect="1" noChangeArrowheads="1"/>
            </p:cNvPicPr>
            <p:nvPr/>
          </p:nvPicPr>
          <p:blipFill>
            <a:blip r:embed="rId2" cstate="print"/>
            <a:srcRect/>
            <a:stretch>
              <a:fillRect/>
            </a:stretch>
          </p:blipFill>
          <p:spPr bwMode="auto">
            <a:xfrm>
              <a:off x="0" y="260648"/>
              <a:ext cx="4067944" cy="956485"/>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187624" y="1196752"/>
              <a:ext cx="1505032" cy="1152128"/>
            </a:xfrm>
            <a:prstGeom prst="rect">
              <a:avLst/>
            </a:prstGeom>
            <a:noFill/>
            <a:ln w="9525">
              <a:noFill/>
              <a:miter lim="800000"/>
              <a:headEnd/>
              <a:tailEnd/>
            </a:ln>
          </p:spPr>
        </p:pic>
        <p:sp>
          <p:nvSpPr>
            <p:cNvPr id="10" name="Rettangolo 9"/>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old.jpg"/>
          <p:cNvPicPr>
            <a:picLocks noChangeAspect="1"/>
          </p:cNvPicPr>
          <p:nvPr/>
        </p:nvPicPr>
        <p:blipFill>
          <a:blip r:embed="rId2" cstate="print"/>
          <a:stretch>
            <a:fillRect/>
          </a:stretch>
        </p:blipFill>
        <p:spPr>
          <a:xfrm>
            <a:off x="395536" y="692696"/>
            <a:ext cx="2471315" cy="3456384"/>
          </a:xfrm>
          <a:prstGeom prst="rect">
            <a:avLst/>
          </a:prstGeom>
        </p:spPr>
      </p:pic>
      <p:pic>
        <p:nvPicPr>
          <p:cNvPr id="5" name="Immagine 4" descr="untitled.png"/>
          <p:cNvPicPr>
            <a:picLocks noChangeAspect="1"/>
          </p:cNvPicPr>
          <p:nvPr/>
        </p:nvPicPr>
        <p:blipFill>
          <a:blip r:embed="rId3" cstate="print"/>
          <a:stretch>
            <a:fillRect/>
          </a:stretch>
        </p:blipFill>
        <p:spPr>
          <a:xfrm>
            <a:off x="2267744" y="764704"/>
            <a:ext cx="5596745" cy="2952328"/>
          </a:xfrm>
          <a:prstGeom prst="rect">
            <a:avLst/>
          </a:prstGeom>
        </p:spPr>
      </p:pic>
      <p:pic>
        <p:nvPicPr>
          <p:cNvPr id="6" name="Immagine 5" descr="frauen.jpg"/>
          <p:cNvPicPr>
            <a:picLocks noChangeAspect="1"/>
          </p:cNvPicPr>
          <p:nvPr/>
        </p:nvPicPr>
        <p:blipFill>
          <a:blip r:embed="rId4" cstate="print"/>
          <a:stretch>
            <a:fillRect/>
          </a:stretch>
        </p:blipFill>
        <p:spPr>
          <a:xfrm>
            <a:off x="5364088" y="2636912"/>
            <a:ext cx="3201144" cy="2827677"/>
          </a:xfrm>
          <a:prstGeom prst="rect">
            <a:avLst/>
          </a:prstGeom>
        </p:spPr>
      </p:pic>
      <p:pic>
        <p:nvPicPr>
          <p:cNvPr id="7" name="Immagine 6" descr="tenaman.png"/>
          <p:cNvPicPr>
            <a:picLocks noChangeAspect="1"/>
          </p:cNvPicPr>
          <p:nvPr/>
        </p:nvPicPr>
        <p:blipFill>
          <a:blip r:embed="rId5" cstate="print"/>
          <a:stretch>
            <a:fillRect/>
          </a:stretch>
        </p:blipFill>
        <p:spPr>
          <a:xfrm>
            <a:off x="899592" y="3429000"/>
            <a:ext cx="2938636" cy="2938636"/>
          </a:xfrm>
          <a:prstGeom prst="rect">
            <a:avLst/>
          </a:prstGeom>
        </p:spPr>
      </p:pic>
      <p:pic>
        <p:nvPicPr>
          <p:cNvPr id="8" name="Immagine 7" descr="14b.jpg"/>
          <p:cNvPicPr>
            <a:picLocks noChangeAspect="1"/>
          </p:cNvPicPr>
          <p:nvPr/>
        </p:nvPicPr>
        <p:blipFill>
          <a:blip r:embed="rId6" cstate="print"/>
          <a:stretch>
            <a:fillRect/>
          </a:stretch>
        </p:blipFill>
        <p:spPr>
          <a:xfrm>
            <a:off x="2555776" y="3861048"/>
            <a:ext cx="5292080" cy="24988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528" y="3993559"/>
            <a:ext cx="8712968" cy="1477328"/>
          </a:xfrm>
          <a:prstGeom prst="rect">
            <a:avLst/>
          </a:prstGeom>
        </p:spPr>
        <p:txBody>
          <a:bodyPr wrap="square">
            <a:spAutoFit/>
          </a:bodyPr>
          <a:lstStyle/>
          <a:p>
            <a:r>
              <a:rPr lang="it-IT" dirty="0" smtClean="0"/>
              <a:t>Bancari:</a:t>
            </a:r>
          </a:p>
          <a:p>
            <a:r>
              <a:rPr lang="it-IT" dirty="0" smtClean="0">
                <a:hlinkClick r:id="rId2"/>
              </a:rPr>
              <a:t>https</a:t>
            </a:r>
            <a:r>
              <a:rPr lang="it-IT" dirty="0" smtClean="0">
                <a:hlinkClick r:id="rId2"/>
              </a:rPr>
              <a:t>://</a:t>
            </a:r>
            <a:r>
              <a:rPr lang="it-IT" dirty="0" smtClean="0">
                <a:hlinkClick r:id="rId2"/>
              </a:rPr>
              <a:t>www.google.it/search?q=bancario&amp;hl=it&amp;biw=1253&amp;bih=828&amp;site=webhp&amp;source=lnms&amp;tbm=isch&amp;sa=X&amp;ved=0CAYQ_AUoAWoVChMI2If0zrHRyAIVAloUCh2PugUG</a:t>
            </a:r>
            <a:endParaRPr lang="it-IT" dirty="0" smtClean="0"/>
          </a:p>
          <a:p>
            <a:endParaRPr lang="it-IT" dirty="0" smtClean="0"/>
          </a:p>
          <a:p>
            <a:endParaRPr lang="it-IT" dirty="0"/>
          </a:p>
        </p:txBody>
      </p:sp>
      <p:sp>
        <p:nvSpPr>
          <p:cNvPr id="5" name="Rettangolo 4"/>
          <p:cNvSpPr/>
          <p:nvPr/>
        </p:nvSpPr>
        <p:spPr>
          <a:xfrm>
            <a:off x="323528" y="980728"/>
            <a:ext cx="8568952" cy="1477328"/>
          </a:xfrm>
          <a:prstGeom prst="rect">
            <a:avLst/>
          </a:prstGeom>
        </p:spPr>
        <p:txBody>
          <a:bodyPr wrap="square">
            <a:spAutoFit/>
          </a:bodyPr>
          <a:lstStyle/>
          <a:p>
            <a:r>
              <a:rPr lang="it-IT" u="sng" dirty="0" smtClean="0"/>
              <a:t>Infermieri:</a:t>
            </a:r>
          </a:p>
          <a:p>
            <a:r>
              <a:rPr lang="it-IT" dirty="0" smtClean="0">
                <a:hlinkClick r:id="rId3"/>
              </a:rPr>
              <a:t>https</a:t>
            </a:r>
            <a:r>
              <a:rPr lang="it-IT" dirty="0" smtClean="0">
                <a:hlinkClick r:id="rId3"/>
              </a:rPr>
              <a:t>://www.google.it/search?q=infermiere&amp;hl=it&amp;biw=1253&amp;bih=828&amp;site=webhp&amp;source=lnms&amp;tbm=isch&amp;sa=X&amp;ved=0CAYQ_AUoAWoVChMI_-</a:t>
            </a:r>
            <a:r>
              <a:rPr lang="it-IT" dirty="0" smtClean="0">
                <a:hlinkClick r:id="rId3"/>
              </a:rPr>
              <a:t>3E77HRyAIVgRoUCh1iMwcK</a:t>
            </a:r>
            <a:endParaRPr lang="it-IT" dirty="0" smtClean="0"/>
          </a:p>
          <a:p>
            <a:endParaRPr lang="it-IT" dirty="0" smtClean="0"/>
          </a:p>
          <a:p>
            <a:endParaRPr lang="it-IT" dirty="0"/>
          </a:p>
        </p:txBody>
      </p:sp>
      <p:sp>
        <p:nvSpPr>
          <p:cNvPr id="6" name="CasellaDiTesto 5"/>
          <p:cNvSpPr txBox="1"/>
          <p:nvPr/>
        </p:nvSpPr>
        <p:spPr>
          <a:xfrm>
            <a:off x="3635896" y="1772816"/>
            <a:ext cx="1578574" cy="369332"/>
          </a:xfrm>
          <a:prstGeom prst="rect">
            <a:avLst/>
          </a:prstGeom>
          <a:noFill/>
        </p:spPr>
        <p:txBody>
          <a:bodyPr wrap="none" rtlCol="0">
            <a:spAutoFit/>
          </a:bodyPr>
          <a:lstStyle/>
          <a:p>
            <a:r>
              <a:rPr lang="it-IT" dirty="0" smtClean="0"/>
              <a:t>Età media 47,5</a:t>
            </a:r>
            <a:endParaRPr lang="it-IT" dirty="0"/>
          </a:p>
        </p:txBody>
      </p:sp>
      <p:pic>
        <p:nvPicPr>
          <p:cNvPr id="4098" name="Picture 2"/>
          <p:cNvPicPr>
            <a:picLocks noChangeAspect="1" noChangeArrowheads="1"/>
          </p:cNvPicPr>
          <p:nvPr/>
        </p:nvPicPr>
        <p:blipFill>
          <a:blip r:embed="rId4" cstate="print"/>
          <a:srcRect/>
          <a:stretch>
            <a:fillRect/>
          </a:stretch>
        </p:blipFill>
        <p:spPr bwMode="auto">
          <a:xfrm>
            <a:off x="61635" y="3477673"/>
            <a:ext cx="8856984" cy="2882643"/>
          </a:xfrm>
          <a:prstGeom prst="rect">
            <a:avLst/>
          </a:prstGeom>
          <a:noFill/>
          <a:ln w="9525">
            <a:noFill/>
            <a:miter lim="800000"/>
            <a:headEnd/>
            <a:tailEnd/>
          </a:ln>
        </p:spPr>
      </p:pic>
      <p:sp>
        <p:nvSpPr>
          <p:cNvPr id="8" name="Rettangolo 7"/>
          <p:cNvSpPr/>
          <p:nvPr/>
        </p:nvSpPr>
        <p:spPr>
          <a:xfrm>
            <a:off x="359024" y="2348880"/>
            <a:ext cx="8461448" cy="1477328"/>
          </a:xfrm>
          <a:prstGeom prst="rect">
            <a:avLst/>
          </a:prstGeom>
        </p:spPr>
        <p:txBody>
          <a:bodyPr wrap="square">
            <a:spAutoFit/>
          </a:bodyPr>
          <a:lstStyle/>
          <a:p>
            <a:r>
              <a:rPr lang="it-IT" dirty="0" smtClean="0"/>
              <a:t>Insegnanti:</a:t>
            </a:r>
          </a:p>
          <a:p>
            <a:r>
              <a:rPr lang="it-IT" dirty="0" smtClean="0">
                <a:hlinkClick r:id="rId5"/>
              </a:rPr>
              <a:t>https</a:t>
            </a:r>
            <a:r>
              <a:rPr lang="it-IT" dirty="0" smtClean="0">
                <a:hlinkClick r:id="rId5"/>
              </a:rPr>
              <a:t>://</a:t>
            </a:r>
            <a:r>
              <a:rPr lang="it-IT" dirty="0" smtClean="0">
                <a:hlinkClick r:id="rId5"/>
              </a:rPr>
              <a:t>www.google.it/search?q=insegnante&amp;hl=it&amp;biw=1253&amp;bih=828&amp;site=webhp&amp;source=lnms&amp;tbm=isch&amp;sa=X&amp;ved=0CAYQ_AUoAWoVChMIl4fwiLPRyAIVx7UUCh23YAtI</a:t>
            </a:r>
            <a:endParaRPr lang="it-IT" dirty="0" smtClean="0"/>
          </a:p>
          <a:p>
            <a:endParaRPr lang="it-IT" dirty="0" smtClean="0"/>
          </a:p>
          <a:p>
            <a:endParaRPr lang="it-IT" dirty="0"/>
          </a:p>
        </p:txBody>
      </p:sp>
      <p:sp>
        <p:nvSpPr>
          <p:cNvPr id="9" name="CasellaDiTesto 8"/>
          <p:cNvSpPr txBox="1"/>
          <p:nvPr/>
        </p:nvSpPr>
        <p:spPr>
          <a:xfrm>
            <a:off x="3779912" y="3212976"/>
            <a:ext cx="1578574" cy="369332"/>
          </a:xfrm>
          <a:prstGeom prst="rect">
            <a:avLst/>
          </a:prstGeom>
          <a:noFill/>
        </p:spPr>
        <p:txBody>
          <a:bodyPr wrap="none" rtlCol="0">
            <a:spAutoFit/>
          </a:bodyPr>
          <a:lstStyle/>
          <a:p>
            <a:r>
              <a:rPr lang="it-IT" dirty="0" smtClean="0"/>
              <a:t>Età media 53,1</a:t>
            </a:r>
            <a:endParaRPr lang="it-IT" dirty="0"/>
          </a:p>
        </p:txBody>
      </p:sp>
      <p:sp>
        <p:nvSpPr>
          <p:cNvPr id="10" name="Rettangolo 9"/>
          <p:cNvSpPr/>
          <p:nvPr/>
        </p:nvSpPr>
        <p:spPr>
          <a:xfrm>
            <a:off x="1043608" y="0"/>
            <a:ext cx="7272808" cy="830997"/>
          </a:xfrm>
          <a:prstGeom prst="rect">
            <a:avLst/>
          </a:prstGeom>
        </p:spPr>
        <p:txBody>
          <a:bodyPr wrap="square">
            <a:spAutoFit/>
          </a:bodyPr>
          <a:lstStyle/>
          <a:p>
            <a:pPr algn="ctr"/>
            <a:r>
              <a:rPr lang="it-IT"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Aging</a:t>
            </a:r>
            <a:r>
              <a:rPr lang="it-IT"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28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ageism</a:t>
            </a:r>
            <a:r>
              <a:rPr lang="it-IT"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sostenibilità: </a:t>
            </a:r>
            <a:br>
              <a:rPr lang="it-IT"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“obblighi” e “negazioni”</a:t>
            </a:r>
            <a:endParaRPr lang="it-IT" sz="2000" dirty="0"/>
          </a:p>
        </p:txBody>
      </p:sp>
      <p:grpSp>
        <p:nvGrpSpPr>
          <p:cNvPr id="11" name="Gruppo 6"/>
          <p:cNvGrpSpPr/>
          <p:nvPr/>
        </p:nvGrpSpPr>
        <p:grpSpPr>
          <a:xfrm>
            <a:off x="179512" y="45332"/>
            <a:ext cx="1296144" cy="863388"/>
            <a:chOff x="0" y="260648"/>
            <a:chExt cx="4067944" cy="2597499"/>
          </a:xfrm>
        </p:grpSpPr>
        <p:pic>
          <p:nvPicPr>
            <p:cNvPr id="12" name="Picture 2"/>
            <p:cNvPicPr>
              <a:picLocks noChangeAspect="1" noChangeArrowheads="1"/>
            </p:cNvPicPr>
            <p:nvPr/>
          </p:nvPicPr>
          <p:blipFill>
            <a:blip r:embed="rId6" cstate="print"/>
            <a:srcRect/>
            <a:stretch>
              <a:fillRect/>
            </a:stretch>
          </p:blipFill>
          <p:spPr bwMode="auto">
            <a:xfrm>
              <a:off x="0" y="260648"/>
              <a:ext cx="4067944" cy="956485"/>
            </a:xfrm>
            <a:prstGeom prst="rect">
              <a:avLst/>
            </a:prstGeom>
            <a:noFill/>
            <a:ln w="9525">
              <a:noFill/>
              <a:miter lim="800000"/>
              <a:headEnd/>
              <a:tailEnd/>
            </a:ln>
          </p:spPr>
        </p:pic>
        <p:pic>
          <p:nvPicPr>
            <p:cNvPr id="13" name="Picture 3"/>
            <p:cNvPicPr>
              <a:picLocks noChangeAspect="1" noChangeArrowheads="1"/>
            </p:cNvPicPr>
            <p:nvPr/>
          </p:nvPicPr>
          <p:blipFill>
            <a:blip r:embed="rId7" cstate="print"/>
            <a:srcRect/>
            <a:stretch>
              <a:fillRect/>
            </a:stretch>
          </p:blipFill>
          <p:spPr bwMode="auto">
            <a:xfrm>
              <a:off x="1187624" y="1196752"/>
              <a:ext cx="1505032" cy="1152128"/>
            </a:xfrm>
            <a:prstGeom prst="rect">
              <a:avLst/>
            </a:prstGeom>
            <a:noFill/>
            <a:ln w="9525">
              <a:noFill/>
              <a:miter lim="800000"/>
              <a:headEnd/>
              <a:tailEnd/>
            </a:ln>
          </p:spPr>
        </p:pic>
        <p:sp>
          <p:nvSpPr>
            <p:cNvPr id="14" name="Rettangolo 13"/>
            <p:cNvSpPr/>
            <p:nvPr/>
          </p:nvSpPr>
          <p:spPr>
            <a:xfrm>
              <a:off x="611561" y="2348878"/>
              <a:ext cx="2790058" cy="509269"/>
            </a:xfrm>
            <a:prstGeom prst="rect">
              <a:avLst/>
            </a:prstGeom>
          </p:spPr>
          <p:txBody>
            <a:bodyPr wrap="square">
              <a:spAutoFit/>
            </a:bodyPr>
            <a:lstStyle/>
            <a:p>
              <a:pPr algn="ctr"/>
              <a:r>
                <a:rPr lang="it-IT" sz="500" b="1" dirty="0"/>
                <a:t>Mercoledì 21 ottobre </a:t>
              </a:r>
              <a:r>
                <a:rPr lang="it-IT" sz="500" b="1" dirty="0" smtClean="0"/>
                <a:t>2015</a:t>
              </a:r>
              <a:endParaRPr lang="it-IT" sz="500" dirty="0"/>
            </a:p>
          </p:txBody>
        </p:sp>
      </p:grpSp>
      <p:pic>
        <p:nvPicPr>
          <p:cNvPr id="15" name="Picture 4"/>
          <p:cNvPicPr>
            <a:picLocks noChangeAspect="1" noChangeArrowheads="1"/>
          </p:cNvPicPr>
          <p:nvPr/>
        </p:nvPicPr>
        <p:blipFill>
          <a:blip r:embed="rId8" cstate="print"/>
          <a:srcRect/>
          <a:stretch>
            <a:fillRect/>
          </a:stretch>
        </p:blipFill>
        <p:spPr bwMode="auto">
          <a:xfrm>
            <a:off x="418187" y="741828"/>
            <a:ext cx="3522960" cy="4231178"/>
          </a:xfrm>
          <a:prstGeom prst="rect">
            <a:avLst/>
          </a:prstGeom>
          <a:noFill/>
          <a:ln w="9525">
            <a:noFill/>
            <a:miter lim="800000"/>
            <a:headEnd/>
            <a:tailEnd/>
          </a:ln>
        </p:spPr>
      </p:pic>
      <p:pic>
        <p:nvPicPr>
          <p:cNvPr id="16" name="Immagine 15" descr="images8JFSFUM9.jpg"/>
          <p:cNvPicPr>
            <a:picLocks noChangeAspect="1"/>
          </p:cNvPicPr>
          <p:nvPr/>
        </p:nvPicPr>
        <p:blipFill>
          <a:blip r:embed="rId9" cstate="print"/>
          <a:stretch>
            <a:fillRect/>
          </a:stretch>
        </p:blipFill>
        <p:spPr>
          <a:xfrm>
            <a:off x="3931236" y="945735"/>
            <a:ext cx="4906984" cy="3088821"/>
          </a:xfrm>
          <a:prstGeom prst="rect">
            <a:avLst/>
          </a:prstGeom>
        </p:spPr>
      </p:pic>
      <p:pic>
        <p:nvPicPr>
          <p:cNvPr id="17" name="Immagine 16" descr="917875053-check-in-addetto-alla-reception-impiegato-d'ufficio-scrivania.jpg"/>
          <p:cNvPicPr>
            <a:picLocks noChangeAspect="1"/>
          </p:cNvPicPr>
          <p:nvPr/>
        </p:nvPicPr>
        <p:blipFill>
          <a:blip r:embed="rId10" cstate="print"/>
          <a:stretch>
            <a:fillRect/>
          </a:stretch>
        </p:blipFill>
        <p:spPr>
          <a:xfrm>
            <a:off x="2699792" y="3819259"/>
            <a:ext cx="6321322" cy="32241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98"/>
                                        </p:tgtEl>
                                        <p:attrNameLst>
                                          <p:attrName>style.visibility</p:attrName>
                                        </p:attrNameLst>
                                      </p:cBhvr>
                                      <p:to>
                                        <p:strVal val="visible"/>
                                      </p:to>
                                    </p:set>
                                    <p:anim calcmode="lin" valueType="num">
                                      <p:cBhvr additive="base">
                                        <p:cTn id="37" dur="500" fill="hold"/>
                                        <p:tgtEl>
                                          <p:spTgt spid="4098"/>
                                        </p:tgtEl>
                                        <p:attrNameLst>
                                          <p:attrName>ppt_x</p:attrName>
                                        </p:attrNameLst>
                                      </p:cBhvr>
                                      <p:tavLst>
                                        <p:tav tm="0">
                                          <p:val>
                                            <p:strVal val="#ppt_x"/>
                                          </p:val>
                                        </p:tav>
                                        <p:tav tm="100000">
                                          <p:val>
                                            <p:strVal val="#ppt_x"/>
                                          </p:val>
                                        </p:tav>
                                      </p:tavLst>
                                    </p:anim>
                                    <p:anim calcmode="lin" valueType="num">
                                      <p:cBhvr additive="base">
                                        <p:cTn id="3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Aging</a:t>
            </a: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ageism</a:t>
            </a: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sostenibilità: </a:t>
            </a:r>
            <a:b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“obblighi” e “negazioni”</a:t>
            </a:r>
            <a:endParaRPr lang="it-IT" sz="3200" dirty="0"/>
          </a:p>
        </p:txBody>
      </p:sp>
      <p:sp>
        <p:nvSpPr>
          <p:cNvPr id="3" name="Segnaposto contenuto 2"/>
          <p:cNvSpPr>
            <a:spLocks noGrp="1"/>
          </p:cNvSpPr>
          <p:nvPr>
            <p:ph idx="1"/>
          </p:nvPr>
        </p:nvSpPr>
        <p:spPr>
          <a:xfrm>
            <a:off x="179512" y="1600200"/>
            <a:ext cx="8784976" cy="4525963"/>
          </a:xfrm>
        </p:spPr>
        <p:txBody>
          <a:bodyPr>
            <a:normAutofit fontScale="92500" lnSpcReduction="20000"/>
          </a:bodyPr>
          <a:lstStyle/>
          <a:p>
            <a:pPr algn="just"/>
            <a:r>
              <a:rPr lang="it-IT" sz="2800" dirty="0" smtClean="0"/>
              <a:t>Si tratta di una rimozione culturale legata alla rapidità con cui si è prodotta una soluzione semplice (maggiore aspettativa di vita=allungamento della vita lavorativa), </a:t>
            </a:r>
            <a:r>
              <a:rPr lang="it-IT" sz="2800" dirty="0" smtClean="0"/>
              <a:t>a un cambiamento che non è ancora né accettato né sedimentato, </a:t>
            </a:r>
            <a:r>
              <a:rPr lang="it-IT" sz="2800" b="1" i="1" dirty="0" smtClean="0"/>
              <a:t>che </a:t>
            </a:r>
            <a:r>
              <a:rPr lang="it-IT" sz="2800" b="1" i="1" dirty="0" smtClean="0"/>
              <a:t>non </a:t>
            </a:r>
          </a:p>
          <a:p>
            <a:pPr lvl="1" algn="just"/>
            <a:r>
              <a:rPr lang="it-IT" sz="2400" dirty="0" smtClean="0"/>
              <a:t>tiene </a:t>
            </a:r>
            <a:r>
              <a:rPr lang="it-IT" sz="2400" dirty="0" smtClean="0"/>
              <a:t>in considerazione non solo le dimensioni </a:t>
            </a:r>
            <a:r>
              <a:rPr lang="it-IT" sz="2400" dirty="0" smtClean="0"/>
              <a:t>soggettive (progetti extra-lavorativi coltivati, fatica nell’elaborazione di una diversa immagine di sé, ecc.) </a:t>
            </a:r>
            <a:r>
              <a:rPr lang="it-IT" sz="2400" dirty="0" smtClean="0"/>
              <a:t>ma neppure quelle oggettive (diverse aspettative di vita per diverse professioni; diverso rapporto invecchiamento/ compensazioni/ performance per diverse attività), </a:t>
            </a:r>
          </a:p>
          <a:p>
            <a:pPr lvl="1" algn="just"/>
            <a:r>
              <a:rPr lang="it-IT" sz="2400" dirty="0"/>
              <a:t>h</a:t>
            </a:r>
            <a:r>
              <a:rPr lang="it-IT" sz="2400" dirty="0" smtClean="0"/>
              <a:t>a ancora evidenziato gli effettivi vantaggi economici (</a:t>
            </a:r>
            <a:r>
              <a:rPr lang="it-IT" sz="2400" dirty="0" smtClean="0"/>
              <a:t>disabilità e necessità di </a:t>
            </a:r>
            <a:r>
              <a:rPr lang="it-IT" sz="2400" dirty="0" smtClean="0"/>
              <a:t>riabilitazione; inidoneità; </a:t>
            </a:r>
            <a:r>
              <a:rPr lang="it-IT" sz="2400" dirty="0" smtClean="0"/>
              <a:t>assenteismo/</a:t>
            </a:r>
            <a:r>
              <a:rPr lang="it-IT" sz="2400" dirty="0" err="1" smtClean="0"/>
              <a:t>presenteismo</a:t>
            </a:r>
            <a:r>
              <a:rPr lang="it-IT" sz="2400" dirty="0" smtClean="0"/>
              <a:t>; ricorso a facilitazioni 104, ecc.), </a:t>
            </a:r>
          </a:p>
          <a:p>
            <a:pPr lvl="1" algn="just"/>
            <a:r>
              <a:rPr lang="it-IT" sz="2400" dirty="0" smtClean="0"/>
              <a:t>ha messo – soprattutto –  in campo risorse per rendere più accettabile il cambiamento</a:t>
            </a:r>
            <a:endParaRPr lang="it-IT" sz="2400" dirty="0"/>
          </a:p>
        </p:txBody>
      </p:sp>
      <p:grpSp>
        <p:nvGrpSpPr>
          <p:cNvPr id="4" name="Gruppo 6"/>
          <p:cNvGrpSpPr/>
          <p:nvPr/>
        </p:nvGrpSpPr>
        <p:grpSpPr>
          <a:xfrm>
            <a:off x="179512" y="188640"/>
            <a:ext cx="1512168" cy="1133228"/>
            <a:chOff x="0" y="260648"/>
            <a:chExt cx="4067944" cy="2542768"/>
          </a:xfrm>
        </p:grpSpPr>
        <p:pic>
          <p:nvPicPr>
            <p:cNvPr id="5" name="Picture 2"/>
            <p:cNvPicPr>
              <a:picLocks noChangeAspect="1" noChangeArrowheads="1"/>
            </p:cNvPicPr>
            <p:nvPr/>
          </p:nvPicPr>
          <p:blipFill>
            <a:blip r:embed="rId2" cstate="print"/>
            <a:srcRect/>
            <a:stretch>
              <a:fillRect/>
            </a:stretch>
          </p:blipFill>
          <p:spPr bwMode="auto">
            <a:xfrm>
              <a:off x="0" y="260648"/>
              <a:ext cx="4067944" cy="95648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1187624" y="1196752"/>
              <a:ext cx="1505032" cy="1152128"/>
            </a:xfrm>
            <a:prstGeom prst="rect">
              <a:avLst/>
            </a:prstGeom>
            <a:noFill/>
            <a:ln w="9525">
              <a:noFill/>
              <a:miter lim="800000"/>
              <a:headEnd/>
              <a:tailEnd/>
            </a:ln>
          </p:spPr>
        </p:pic>
        <p:sp>
          <p:nvSpPr>
            <p:cNvPr id="7" name="Rettangolo 6"/>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sp>
        <p:nvSpPr>
          <p:cNvPr id="8" name="Freccia a destra 7"/>
          <p:cNvSpPr/>
          <p:nvPr/>
        </p:nvSpPr>
        <p:spPr>
          <a:xfrm>
            <a:off x="935596" y="1301859"/>
            <a:ext cx="7848872" cy="4464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In queste circostanze il </a:t>
            </a:r>
            <a:r>
              <a:rPr lang="it-IT" sz="2000" b="1" dirty="0" smtClean="0">
                <a:solidFill>
                  <a:schemeClr val="tx1"/>
                </a:solidFill>
              </a:rPr>
              <a:t>prolungamento della vita </a:t>
            </a:r>
            <a:r>
              <a:rPr lang="it-IT" sz="2000" b="1" dirty="0" smtClean="0">
                <a:solidFill>
                  <a:schemeClr val="tx1"/>
                </a:solidFill>
              </a:rPr>
              <a:t>lavorativa indotto dalle recenti riforme </a:t>
            </a:r>
            <a:r>
              <a:rPr lang="it-IT" sz="2000" b="1" dirty="0" smtClean="0">
                <a:solidFill>
                  <a:schemeClr val="tx1"/>
                </a:solidFill>
              </a:rPr>
              <a:t>sembra aver generato tra i lavoratori over 50 </a:t>
            </a:r>
            <a:r>
              <a:rPr lang="it-IT" sz="2000" b="1" dirty="0" smtClean="0">
                <a:solidFill>
                  <a:schemeClr val="tx1"/>
                </a:solidFill>
              </a:rPr>
              <a:t>in prima battuta </a:t>
            </a:r>
            <a:r>
              <a:rPr lang="it-IT" sz="2000" b="1" i="1" dirty="0" smtClean="0">
                <a:solidFill>
                  <a:schemeClr val="tx1"/>
                </a:solidFill>
              </a:rPr>
              <a:t>demotivazione</a:t>
            </a:r>
            <a:r>
              <a:rPr lang="it-IT" sz="2000" b="1" dirty="0" smtClean="0">
                <a:solidFill>
                  <a:schemeClr val="tx1"/>
                </a:solidFill>
              </a:rPr>
              <a:t>, </a:t>
            </a:r>
            <a:r>
              <a:rPr lang="it-IT" sz="2000" b="1" i="1" dirty="0" smtClean="0">
                <a:solidFill>
                  <a:schemeClr val="tx1"/>
                </a:solidFill>
              </a:rPr>
              <a:t>cinismo organizzativo</a:t>
            </a:r>
            <a:r>
              <a:rPr lang="it-IT" sz="2000" b="1" dirty="0" smtClean="0">
                <a:solidFill>
                  <a:schemeClr val="tx1"/>
                </a:solidFill>
              </a:rPr>
              <a:t>, </a:t>
            </a:r>
            <a:r>
              <a:rPr lang="it-IT" sz="2000" b="1" i="1" dirty="0" smtClean="0">
                <a:solidFill>
                  <a:schemeClr val="tx1"/>
                </a:solidFill>
              </a:rPr>
              <a:t>disaffezione per il lavoro </a:t>
            </a:r>
            <a:r>
              <a:rPr lang="it-IT" sz="2000" b="1" dirty="0" smtClean="0">
                <a:solidFill>
                  <a:schemeClr val="tx1"/>
                </a:solidFill>
              </a:rPr>
              <a:t>e </a:t>
            </a:r>
            <a:r>
              <a:rPr lang="it-IT" sz="2000" b="1" i="1" dirty="0" smtClean="0">
                <a:solidFill>
                  <a:schemeClr val="tx1"/>
                </a:solidFill>
              </a:rPr>
              <a:t>l’organizzazione</a:t>
            </a:r>
            <a:r>
              <a:rPr lang="it-IT" sz="2000" b="1" dirty="0" smtClean="0">
                <a:solidFill>
                  <a:schemeClr val="tx1"/>
                </a:solidFill>
              </a:rPr>
              <a:t>, come messo in luce </a:t>
            </a:r>
            <a:r>
              <a:rPr lang="it-IT" sz="2000" b="1" dirty="0" smtClean="0">
                <a:solidFill>
                  <a:schemeClr val="tx1"/>
                </a:solidFill>
              </a:rPr>
              <a:t>da alcune ricerche </a:t>
            </a:r>
            <a:r>
              <a:rPr lang="it-IT" sz="2000" b="1" dirty="0" smtClean="0">
                <a:solidFill>
                  <a:schemeClr val="tx1"/>
                </a:solidFill>
              </a:rPr>
              <a:t>realizzate negli ultimi </a:t>
            </a:r>
            <a:r>
              <a:rPr lang="it-IT" sz="2000" b="1" dirty="0" smtClean="0">
                <a:solidFill>
                  <a:schemeClr val="tx1"/>
                </a:solidFill>
              </a:rPr>
              <a:t>anni</a:t>
            </a:r>
            <a:endParaRPr lang="it-IT"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1143000"/>
          </a:xfrm>
        </p:spPr>
        <p:txBody>
          <a:bodyPr>
            <a:noAutofit/>
          </a:bodyPr>
          <a:lstStyle/>
          <a:p>
            <a:pPr algn="just"/>
            <a:r>
              <a:rPr lang="it-IT" sz="2400" dirty="0" smtClean="0"/>
              <a:t>In una recente indagine condotta tra 250 bancari nel nord ovest non sono </a:t>
            </a:r>
            <a:r>
              <a:rPr lang="it-IT" sz="2400" dirty="0" smtClean="0"/>
              <a:t>per esempio emerse </a:t>
            </a:r>
            <a:r>
              <a:rPr lang="it-IT" sz="2400" dirty="0" smtClean="0"/>
              <a:t>differenze significative legate all’età per nessuna condizione percepita di benessere/disagio lavorativo, ma si osserva:</a:t>
            </a:r>
            <a:endParaRPr lang="it-IT" sz="2400" dirty="0"/>
          </a:p>
        </p:txBody>
      </p:sp>
      <p:sp>
        <p:nvSpPr>
          <p:cNvPr id="7" name="Rettangolo 6"/>
          <p:cNvSpPr/>
          <p:nvPr/>
        </p:nvSpPr>
        <p:spPr>
          <a:xfrm>
            <a:off x="1835696" y="6021288"/>
            <a:ext cx="2803529" cy="461665"/>
          </a:xfrm>
          <a:prstGeom prst="rect">
            <a:avLst/>
          </a:prstGeom>
        </p:spPr>
        <p:txBody>
          <a:bodyPr wrap="square">
            <a:spAutoFit/>
          </a:bodyPr>
          <a:lstStyle/>
          <a:p>
            <a:r>
              <a:rPr lang="da-DK" sz="1200" dirty="0" smtClean="0"/>
              <a:t>Anova fra gruppi di diverse fasce d’età</a:t>
            </a:r>
          </a:p>
          <a:p>
            <a:r>
              <a:rPr lang="da-DK" sz="1200" dirty="0" smtClean="0"/>
              <a:t>F= 3,95	</a:t>
            </a:r>
            <a:r>
              <a:rPr lang="da-DK" sz="1200" b="1" dirty="0" smtClean="0"/>
              <a:t>sig.=,00 </a:t>
            </a:r>
            <a:r>
              <a:rPr lang="da-DK" sz="1200" dirty="0" smtClean="0"/>
              <a:t>(post-hoc sig.vi)</a:t>
            </a:r>
            <a:endParaRPr lang="it-IT" sz="1200" dirty="0"/>
          </a:p>
        </p:txBody>
      </p:sp>
      <p:pic>
        <p:nvPicPr>
          <p:cNvPr id="9" name="Segnaposto contenuto 8"/>
          <p:cNvPicPr>
            <a:picLocks noGrp="1" noChangeAspect="1"/>
          </p:cNvPicPr>
          <p:nvPr>
            <p:ph idx="1"/>
          </p:nvPr>
        </p:nvPicPr>
        <p:blipFill>
          <a:blip r:embed="rId2" cstate="print"/>
          <a:stretch>
            <a:fillRect/>
          </a:stretch>
        </p:blipFill>
        <p:spPr>
          <a:xfrm>
            <a:off x="628650" y="2222119"/>
            <a:ext cx="4474585" cy="3586015"/>
          </a:xfrm>
          <a:prstGeom prst="rect">
            <a:avLst/>
          </a:prstGeom>
        </p:spPr>
      </p:pic>
      <p:sp>
        <p:nvSpPr>
          <p:cNvPr id="5" name="CasellaDiTesto 4"/>
          <p:cNvSpPr txBox="1"/>
          <p:nvPr/>
        </p:nvSpPr>
        <p:spPr>
          <a:xfrm>
            <a:off x="5580112" y="2708920"/>
            <a:ext cx="3240360" cy="2862322"/>
          </a:xfrm>
          <a:prstGeom prst="rect">
            <a:avLst/>
          </a:prstGeom>
          <a:noFill/>
        </p:spPr>
        <p:txBody>
          <a:bodyPr wrap="square" rtlCol="0">
            <a:spAutoFit/>
          </a:bodyPr>
          <a:lstStyle/>
          <a:p>
            <a:pPr algn="just"/>
            <a:r>
              <a:rPr lang="it-IT" sz="2000" dirty="0" smtClean="0"/>
              <a:t>Una percezione di vivere in ambienti lavorativi “protetti” e in cui si mettono in atto attività efficaci di prevenzione che si riduce significativamente con il passare del tempo (a prescindere dall’Istituto bancario di provenienza)</a:t>
            </a:r>
            <a:endParaRPr lang="it-IT" sz="2000" dirty="0"/>
          </a:p>
        </p:txBody>
      </p:sp>
    </p:spTree>
    <p:extLst>
      <p:ext uri="{BB962C8B-B14F-4D97-AF65-F5344CB8AC3E}">
        <p14:creationId xmlns:p14="http://schemas.microsoft.com/office/powerpoint/2010/main" val="136006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stretch>
            <a:fillRect/>
          </a:stretch>
        </p:blipFill>
        <p:spPr>
          <a:xfrm>
            <a:off x="628650" y="1909667"/>
            <a:ext cx="5554621" cy="4451576"/>
          </a:xfrm>
          <a:prstGeom prst="rect">
            <a:avLst/>
          </a:prstGeom>
        </p:spPr>
      </p:pic>
      <p:sp>
        <p:nvSpPr>
          <p:cNvPr id="5" name="Rettangolo 4"/>
          <p:cNvSpPr/>
          <p:nvPr/>
        </p:nvSpPr>
        <p:spPr>
          <a:xfrm>
            <a:off x="6084168" y="6225070"/>
            <a:ext cx="1800200" cy="632930"/>
          </a:xfrm>
          <a:prstGeom prst="rect">
            <a:avLst/>
          </a:prstGeom>
        </p:spPr>
        <p:txBody>
          <a:bodyPr wrap="square">
            <a:spAutoFit/>
          </a:bodyPr>
          <a:lstStyle/>
          <a:p>
            <a:pPr>
              <a:lnSpc>
                <a:spcPct val="107000"/>
              </a:lnSpc>
              <a:spcAft>
                <a:spcPts val="800"/>
              </a:spcAf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ANOVA:</a:t>
            </a:r>
          </a:p>
          <a:p>
            <a:pPr>
              <a:lnSpc>
                <a:spcPct val="107000"/>
              </a:lnSpc>
              <a:spcAft>
                <a:spcPts val="800"/>
              </a:spcAf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F= 1,26	sig.= n.s. (post-hoc sig.vi)</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olo 5"/>
          <p:cNvSpPr>
            <a:spLocks noGrp="1"/>
          </p:cNvSpPr>
          <p:nvPr>
            <p:ph type="title"/>
          </p:nvPr>
        </p:nvSpPr>
        <p:spPr/>
        <p:txBody>
          <a:bodyPr>
            <a:noAutofit/>
          </a:bodyPr>
          <a:lstStyle/>
          <a:p>
            <a:pPr algn="just"/>
            <a:r>
              <a:rPr lang="it-IT" sz="2800" dirty="0" smtClean="0"/>
              <a:t>Una sensibile riduzione, se pur non significativa statisticamente, del </a:t>
            </a:r>
            <a:r>
              <a:rPr lang="it-IT" sz="2800" dirty="0" err="1" smtClean="0"/>
              <a:t>commitment</a:t>
            </a:r>
            <a:r>
              <a:rPr lang="it-IT" sz="2800" dirty="0" smtClean="0"/>
              <a:t> organizzativo</a:t>
            </a:r>
            <a:endParaRPr lang="it-IT" sz="2800" dirty="0"/>
          </a:p>
        </p:txBody>
      </p:sp>
    </p:spTree>
    <p:extLst>
      <p:ext uri="{BB962C8B-B14F-4D97-AF65-F5344CB8AC3E}">
        <p14:creationId xmlns:p14="http://schemas.microsoft.com/office/powerpoint/2010/main" val="3827616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620688"/>
            <a:ext cx="8229600" cy="1143000"/>
          </a:xfrm>
        </p:spPr>
        <p:txBody>
          <a:bodyPr>
            <a:noAutofit/>
          </a:bodyPr>
          <a:lstStyle/>
          <a:p>
            <a:pPr algn="just"/>
            <a:r>
              <a:rPr lang="it-IT" sz="2800" dirty="0" smtClean="0"/>
              <a:t>La percezione di ricevere richieste eccessive da parte dei clienti che accomuna più giovani e </a:t>
            </a:r>
            <a:r>
              <a:rPr lang="it-IT" sz="2800" dirty="0" err="1" smtClean="0"/>
              <a:t>over</a:t>
            </a:r>
            <a:r>
              <a:rPr lang="it-IT" sz="2800" dirty="0" smtClean="0"/>
              <a:t> 55 (stesso risultato in altri servizi alla persona)</a:t>
            </a:r>
            <a:endParaRPr lang="it-IT" sz="2800" dirty="0"/>
          </a:p>
        </p:txBody>
      </p:sp>
      <p:pic>
        <p:nvPicPr>
          <p:cNvPr id="4" name="Segnaposto contenuto 3"/>
          <p:cNvPicPr>
            <a:picLocks noGrp="1" noChangeAspect="1"/>
          </p:cNvPicPr>
          <p:nvPr>
            <p:ph idx="1"/>
          </p:nvPr>
        </p:nvPicPr>
        <p:blipFill>
          <a:blip r:embed="rId2" cstate="print"/>
          <a:stretch>
            <a:fillRect/>
          </a:stretch>
        </p:blipFill>
        <p:spPr>
          <a:xfrm>
            <a:off x="762001" y="2374794"/>
            <a:ext cx="4741820" cy="3800183"/>
          </a:xfrm>
          <a:prstGeom prst="rect">
            <a:avLst/>
          </a:prstGeom>
        </p:spPr>
      </p:pic>
      <p:sp>
        <p:nvSpPr>
          <p:cNvPr id="5" name="Rettangolo 4"/>
          <p:cNvSpPr/>
          <p:nvPr/>
        </p:nvSpPr>
        <p:spPr>
          <a:xfrm>
            <a:off x="5508104" y="6165304"/>
            <a:ext cx="1798624" cy="461665"/>
          </a:xfrm>
          <a:prstGeom prst="rect">
            <a:avLst/>
          </a:prstGeom>
        </p:spPr>
        <p:txBody>
          <a:bodyPr wrap="square">
            <a:spAutoFit/>
          </a:bodyPr>
          <a:lstStyle/>
          <a:p>
            <a:r>
              <a:rPr lang="da-DK" sz="800" dirty="0" smtClean="0"/>
              <a:t>ANOVA:</a:t>
            </a:r>
          </a:p>
          <a:p>
            <a:r>
              <a:rPr lang="da-DK" sz="800" dirty="0" smtClean="0"/>
              <a:t>F= 2,44	</a:t>
            </a:r>
            <a:r>
              <a:rPr lang="da-DK" sz="800" b="1" dirty="0" smtClean="0"/>
              <a:t>sig= ,05 </a:t>
            </a:r>
            <a:r>
              <a:rPr lang="da-DK" sz="800" dirty="0" smtClean="0"/>
              <a:t>(post-hoc sig.vi)</a:t>
            </a:r>
            <a:endParaRPr lang="it-IT" sz="800" dirty="0"/>
          </a:p>
        </p:txBody>
      </p:sp>
    </p:spTree>
    <p:extLst>
      <p:ext uri="{BB962C8B-B14F-4D97-AF65-F5344CB8AC3E}">
        <p14:creationId xmlns:p14="http://schemas.microsoft.com/office/powerpoint/2010/main" val="2058653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0">
              <a:spcBef>
                <a:spcPct val="20000"/>
              </a:spcBef>
              <a:defRPr/>
            </a:pPr>
            <a:r>
              <a:rPr lang="it-IT" sz="3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Aging</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ageism</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sostenibilità: </a:t>
            </a:r>
            <a:b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 cosa stiamo parlando?</a:t>
            </a:r>
            <a:endPar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0" name="Picture 2" descr="C:\Users\oper\Desktop\Documents\aging\IMG_2379.JPG"/>
          <p:cNvPicPr>
            <a:picLocks noChangeAspect="1" noChangeArrowheads="1"/>
          </p:cNvPicPr>
          <p:nvPr/>
        </p:nvPicPr>
        <p:blipFill>
          <a:blip r:embed="rId2" cstate="print"/>
          <a:srcRect l="9248" t="8657" r="18107" b="34644"/>
          <a:stretch>
            <a:fillRect/>
          </a:stretch>
        </p:blipFill>
        <p:spPr bwMode="auto">
          <a:xfrm>
            <a:off x="539552" y="1772816"/>
            <a:ext cx="7995888" cy="4680520"/>
          </a:xfrm>
          <a:prstGeom prst="rect">
            <a:avLst/>
          </a:prstGeom>
          <a:noFill/>
        </p:spPr>
      </p:pic>
      <p:sp>
        <p:nvSpPr>
          <p:cNvPr id="5" name="CasellaDiTesto 4"/>
          <p:cNvSpPr txBox="1"/>
          <p:nvPr/>
        </p:nvSpPr>
        <p:spPr>
          <a:xfrm>
            <a:off x="6372200" y="6309320"/>
            <a:ext cx="2199577" cy="369332"/>
          </a:xfrm>
          <a:prstGeom prst="rect">
            <a:avLst/>
          </a:prstGeom>
          <a:noFill/>
        </p:spPr>
        <p:txBody>
          <a:bodyPr wrap="none" rtlCol="0">
            <a:spAutoFit/>
          </a:bodyPr>
          <a:lstStyle/>
          <a:p>
            <a:r>
              <a:rPr lang="it-IT" b="1" dirty="0" smtClean="0"/>
              <a:t>% di </a:t>
            </a:r>
            <a:r>
              <a:rPr lang="it-IT" b="1" dirty="0" err="1" smtClean="0"/>
              <a:t>over</a:t>
            </a:r>
            <a:r>
              <a:rPr lang="it-IT" b="1" dirty="0" smtClean="0"/>
              <a:t> 60 nel 2000</a:t>
            </a:r>
            <a:endParaRPr lang="it-IT" b="1" dirty="0"/>
          </a:p>
        </p:txBody>
      </p:sp>
      <p:grpSp>
        <p:nvGrpSpPr>
          <p:cNvPr id="6" name="Gruppo 5"/>
          <p:cNvGrpSpPr/>
          <p:nvPr/>
        </p:nvGrpSpPr>
        <p:grpSpPr>
          <a:xfrm>
            <a:off x="107504" y="116632"/>
            <a:ext cx="1440160" cy="917204"/>
            <a:chOff x="0" y="260648"/>
            <a:chExt cx="4067944" cy="2542768"/>
          </a:xfrm>
        </p:grpSpPr>
        <p:pic>
          <p:nvPicPr>
            <p:cNvPr id="7" name="Picture 2"/>
            <p:cNvPicPr>
              <a:picLocks noChangeAspect="1" noChangeArrowheads="1"/>
            </p:cNvPicPr>
            <p:nvPr/>
          </p:nvPicPr>
          <p:blipFill>
            <a:blip r:embed="rId3" cstate="print"/>
            <a:srcRect/>
            <a:stretch>
              <a:fillRect/>
            </a:stretch>
          </p:blipFill>
          <p:spPr bwMode="auto">
            <a:xfrm>
              <a:off x="0" y="260648"/>
              <a:ext cx="4067944" cy="95648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187624" y="1196752"/>
              <a:ext cx="1505032" cy="1152128"/>
            </a:xfrm>
            <a:prstGeom prst="rect">
              <a:avLst/>
            </a:prstGeom>
            <a:noFill/>
            <a:ln w="9525">
              <a:noFill/>
              <a:miter lim="800000"/>
              <a:headEnd/>
              <a:tailEnd/>
            </a:ln>
          </p:spPr>
        </p:pic>
        <p:sp>
          <p:nvSpPr>
            <p:cNvPr id="9" name="Rettangolo 8"/>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50368"/>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spcBef>
                <a:spcPct val="20000"/>
              </a:spcBef>
              <a:defRPr/>
            </a:pPr>
            <a:r>
              <a:rPr lang="it-IT"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Aging</a:t>
            </a:r>
            <a:r>
              <a:rPr lang="it-IT"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it-IT"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ageism</a:t>
            </a:r>
            <a:r>
              <a:rPr lang="it-IT"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it-IT"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sostenibilità</a:t>
            </a:r>
            <a:r>
              <a:rPr lang="it-I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it-I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it-I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it-I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it-I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it-IT"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Segnaposto contenuto 5"/>
          <p:cNvSpPr>
            <a:spLocks noGrp="1"/>
          </p:cNvSpPr>
          <p:nvPr>
            <p:ph idx="1"/>
          </p:nvPr>
        </p:nvSpPr>
        <p:spPr>
          <a:xfrm>
            <a:off x="225860" y="1916832"/>
            <a:ext cx="8712968" cy="4525963"/>
          </a:xfrm>
        </p:spPr>
        <p:txBody>
          <a:bodyPr>
            <a:noAutofit/>
          </a:bodyPr>
          <a:lstStyle/>
          <a:p>
            <a:pPr algn="just"/>
            <a:r>
              <a:rPr lang="it-IT" sz="2400" dirty="0" smtClean="0"/>
              <a:t>Necessario porre al centro della riflessione di lavoratori, datori di lavoro e sindacati il tema della </a:t>
            </a:r>
            <a:r>
              <a:rPr lang="it-IT" sz="2400" i="1" dirty="0" smtClean="0"/>
              <a:t>sostenibilità</a:t>
            </a:r>
            <a:r>
              <a:rPr lang="it-IT" sz="2400" dirty="0" smtClean="0"/>
              <a:t> </a:t>
            </a:r>
            <a:r>
              <a:rPr lang="it-IT" sz="2400" dirty="0" smtClean="0"/>
              <a:t>del lavoro </a:t>
            </a:r>
            <a:endParaRPr lang="it-IT" sz="2400" dirty="0" smtClean="0"/>
          </a:p>
          <a:p>
            <a:pPr algn="just"/>
            <a:r>
              <a:rPr lang="it-IT" sz="2400" dirty="0" smtClean="0"/>
              <a:t>Secondo </a:t>
            </a:r>
            <a:r>
              <a:rPr lang="it-IT" sz="2400" dirty="0"/>
              <a:t>l’Unione Europea: </a:t>
            </a:r>
          </a:p>
          <a:p>
            <a:pPr marL="0" indent="0" algn="just">
              <a:buNone/>
            </a:pPr>
            <a:r>
              <a:rPr lang="it-IT" sz="2400" dirty="0" smtClean="0"/>
              <a:t>“</a:t>
            </a:r>
            <a:r>
              <a:rPr lang="it-IT" sz="2400" dirty="0" smtClean="0"/>
              <a:t>La sostenibilità dipende dalla possibilità di far fronte ad altre responsabilità compatibilmente con l’orario di lavoro, dall’aggiornamento delle proprie competenze per garantire la sicurezza del posto di lavoro, dall’autonomia personale di cui un lavoratore dispone per affrontare le esigenze lavorative e dalla misura in cui le condizioni di lavoro proteggono la salute nel lungo periodo. </a:t>
            </a:r>
            <a:r>
              <a:rPr lang="it-IT" sz="2400" b="1" dirty="0" smtClean="0"/>
              <a:t>Se queste condizioni sono soddisfatte, allora esistono i presupposti affinché i lavoratori possano rimanere più a lungo nel mondo del lavoro</a:t>
            </a:r>
            <a:r>
              <a:rPr lang="it-IT" sz="2400" dirty="0" smtClean="0"/>
              <a:t>”. (Commissione Europea, EWCS, 2011)</a:t>
            </a:r>
          </a:p>
          <a:p>
            <a:pPr lvl="1" algn="just">
              <a:buNone/>
            </a:pPr>
            <a:endParaRPr lang="it-IT" sz="1800" dirty="0" smtClean="0"/>
          </a:p>
        </p:txBody>
      </p:sp>
      <p:grpSp>
        <p:nvGrpSpPr>
          <p:cNvPr id="3" name="Gruppo 6"/>
          <p:cNvGrpSpPr/>
          <p:nvPr/>
        </p:nvGrpSpPr>
        <p:grpSpPr>
          <a:xfrm>
            <a:off x="179512" y="188640"/>
            <a:ext cx="1512168" cy="1133228"/>
            <a:chOff x="0" y="260648"/>
            <a:chExt cx="4067944" cy="2542768"/>
          </a:xfrm>
        </p:grpSpPr>
        <p:pic>
          <p:nvPicPr>
            <p:cNvPr id="8" name="Picture 2"/>
            <p:cNvPicPr>
              <a:picLocks noChangeAspect="1" noChangeArrowheads="1"/>
            </p:cNvPicPr>
            <p:nvPr/>
          </p:nvPicPr>
          <p:blipFill>
            <a:blip r:embed="rId2" cstate="print"/>
            <a:srcRect/>
            <a:stretch>
              <a:fillRect/>
            </a:stretch>
          </p:blipFill>
          <p:spPr bwMode="auto">
            <a:xfrm>
              <a:off x="0" y="260648"/>
              <a:ext cx="4067944" cy="956485"/>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187624" y="1196752"/>
              <a:ext cx="1505032" cy="1152128"/>
            </a:xfrm>
            <a:prstGeom prst="rect">
              <a:avLst/>
            </a:prstGeom>
            <a:noFill/>
            <a:ln w="9525">
              <a:noFill/>
              <a:miter lim="800000"/>
              <a:headEnd/>
              <a:tailEnd/>
            </a:ln>
          </p:spPr>
        </p:pic>
        <p:sp>
          <p:nvSpPr>
            <p:cNvPr id="10" name="Rettangolo 9"/>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spcBef>
                <a:spcPct val="20000"/>
              </a:spcBef>
              <a:defRPr/>
            </a:pPr>
            <a:r>
              <a:rPr lang="it-IT"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Aging</a:t>
            </a:r>
            <a:r>
              <a:rPr lang="it-IT"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it-IT"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ageism</a:t>
            </a:r>
            <a:r>
              <a:rPr lang="it-IT"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it-IT"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sostenibilità</a:t>
            </a:r>
            <a:r>
              <a:rPr lang="it-I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it-I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it-IT"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it-IT"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Segnaposto contenuto 5"/>
          <p:cNvSpPr>
            <a:spLocks noGrp="1"/>
          </p:cNvSpPr>
          <p:nvPr>
            <p:ph idx="1"/>
          </p:nvPr>
        </p:nvSpPr>
        <p:spPr>
          <a:xfrm>
            <a:off x="251520" y="1628800"/>
            <a:ext cx="8712968" cy="4525963"/>
          </a:xfrm>
        </p:spPr>
        <p:txBody>
          <a:bodyPr>
            <a:noAutofit/>
          </a:bodyPr>
          <a:lstStyle/>
          <a:p>
            <a:pPr algn="just"/>
            <a:r>
              <a:rPr lang="it-IT" sz="2400" dirty="0" smtClean="0"/>
              <a:t>Perché si possa lavorare più a lungo è dunque necessario che</a:t>
            </a:r>
          </a:p>
          <a:p>
            <a:pPr lvl="1" algn="just"/>
            <a:r>
              <a:rPr lang="it-IT" sz="2000" dirty="0" smtClean="0"/>
              <a:t>Vi sia equilibrio tra domande e capacità </a:t>
            </a:r>
          </a:p>
          <a:p>
            <a:pPr lvl="1" algn="just"/>
            <a:r>
              <a:rPr lang="it-IT" sz="2000" dirty="0" smtClean="0"/>
              <a:t>Vi sia </a:t>
            </a:r>
            <a:r>
              <a:rPr lang="it-IT" sz="2000" b="1" dirty="0" smtClean="0"/>
              <a:t>sostegno della motivazione </a:t>
            </a:r>
            <a:r>
              <a:rPr lang="it-IT" sz="2000" dirty="0" smtClean="0"/>
              <a:t>(in primis di quanti vivono le recenti riforme come “una violazione” e un tradimento delle regole iniziali)</a:t>
            </a:r>
          </a:p>
          <a:p>
            <a:pPr lvl="1" algn="just"/>
            <a:r>
              <a:rPr lang="it-IT" sz="2000" dirty="0" smtClean="0"/>
              <a:t>Vi siano forme di supporto/conciliazione adeguate alle diverse fasi della vita</a:t>
            </a:r>
          </a:p>
          <a:p>
            <a:pPr lvl="1" algn="just"/>
            <a:r>
              <a:rPr lang="it-IT" sz="2000" dirty="0" smtClean="0"/>
              <a:t>Vi sia il </a:t>
            </a:r>
            <a:r>
              <a:rPr lang="it-IT" sz="2000" b="1" dirty="0" smtClean="0"/>
              <a:t>riconoscimento del valore aggiunto dell’esperienza, della riflessività, della “maturità” </a:t>
            </a:r>
          </a:p>
          <a:p>
            <a:pPr lvl="1" algn="just">
              <a:buNone/>
            </a:pPr>
            <a:endParaRPr lang="it-IT" sz="1800" dirty="0" smtClean="0"/>
          </a:p>
        </p:txBody>
      </p:sp>
      <p:grpSp>
        <p:nvGrpSpPr>
          <p:cNvPr id="3" name="Gruppo 6"/>
          <p:cNvGrpSpPr/>
          <p:nvPr/>
        </p:nvGrpSpPr>
        <p:grpSpPr>
          <a:xfrm>
            <a:off x="179512" y="188640"/>
            <a:ext cx="1512168" cy="1133228"/>
            <a:chOff x="0" y="260648"/>
            <a:chExt cx="4067944" cy="2542768"/>
          </a:xfrm>
        </p:grpSpPr>
        <p:pic>
          <p:nvPicPr>
            <p:cNvPr id="8" name="Picture 2"/>
            <p:cNvPicPr>
              <a:picLocks noChangeAspect="1" noChangeArrowheads="1"/>
            </p:cNvPicPr>
            <p:nvPr/>
          </p:nvPicPr>
          <p:blipFill>
            <a:blip r:embed="rId2" cstate="print"/>
            <a:srcRect/>
            <a:stretch>
              <a:fillRect/>
            </a:stretch>
          </p:blipFill>
          <p:spPr bwMode="auto">
            <a:xfrm>
              <a:off x="0" y="260648"/>
              <a:ext cx="4067944" cy="956485"/>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187624" y="1196752"/>
              <a:ext cx="1505032" cy="1152128"/>
            </a:xfrm>
            <a:prstGeom prst="rect">
              <a:avLst/>
            </a:prstGeom>
            <a:noFill/>
            <a:ln w="9525">
              <a:noFill/>
              <a:miter lim="800000"/>
              <a:headEnd/>
              <a:tailEnd/>
            </a:ln>
          </p:spPr>
        </p:pic>
        <p:sp>
          <p:nvSpPr>
            <p:cNvPr id="10" name="Rettangolo 9"/>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sp>
        <p:nvSpPr>
          <p:cNvPr id="12" name="CasellaDiTesto 11"/>
          <p:cNvSpPr txBox="1"/>
          <p:nvPr/>
        </p:nvSpPr>
        <p:spPr>
          <a:xfrm>
            <a:off x="620985" y="2070620"/>
            <a:ext cx="8210663" cy="3477875"/>
          </a:xfrm>
          <a:prstGeom prst="rect">
            <a:avLst/>
          </a:prstGeom>
          <a:solidFill>
            <a:srgbClr val="FF6969"/>
          </a:solidFill>
        </p:spPr>
        <p:txBody>
          <a:bodyPr wrap="square" rtlCol="0">
            <a:spAutoFit/>
          </a:bodyPr>
          <a:lstStyle/>
          <a:p>
            <a:pPr algn="just"/>
            <a:r>
              <a:rPr lang="it-IT" sz="2000" b="1" dirty="0" smtClean="0"/>
              <a:t>Sostenibilità:</a:t>
            </a:r>
          </a:p>
          <a:p>
            <a:pPr algn="just">
              <a:buFontTx/>
              <a:buChar char="-"/>
            </a:pPr>
            <a:r>
              <a:rPr lang="it-IT" sz="2000" b="1" dirty="0" smtClean="0"/>
              <a:t>Garantire la formazione e l’aggiornamento nel corso dell’intera vita lavorativa</a:t>
            </a:r>
          </a:p>
          <a:p>
            <a:pPr algn="just">
              <a:buFontTx/>
              <a:buChar char="-"/>
            </a:pPr>
            <a:r>
              <a:rPr lang="it-IT" sz="2000" b="1" dirty="0" smtClean="0"/>
              <a:t>Investire su supervisione, supporto, riconoscimento e valorizzazione</a:t>
            </a:r>
          </a:p>
          <a:p>
            <a:pPr algn="just">
              <a:buFontTx/>
              <a:buChar char="-"/>
            </a:pPr>
            <a:r>
              <a:rPr lang="it-IT" sz="2000" b="1" dirty="0" smtClean="0"/>
              <a:t>Intervenire sull’ambiente lavorativo adeguando </a:t>
            </a:r>
            <a:r>
              <a:rPr lang="it-IT" sz="2000" b="1" dirty="0" err="1" smtClean="0"/>
              <a:t>lay</a:t>
            </a:r>
            <a:r>
              <a:rPr lang="it-IT" sz="2000" b="1" dirty="0" smtClean="0"/>
              <a:t> out, strumentazioni, dispositivi ai cambiamenti possibili nel corso del ciclo di vita (a vantaggio di tutti i lavoratori)</a:t>
            </a:r>
          </a:p>
          <a:p>
            <a:pPr algn="just">
              <a:buFontTx/>
              <a:buChar char="-"/>
            </a:pPr>
            <a:r>
              <a:rPr lang="it-IT" sz="2000" b="1" dirty="0" smtClean="0"/>
              <a:t>Intervenire sull’organizzazione del lavoro (turni, orari) </a:t>
            </a:r>
          </a:p>
          <a:p>
            <a:pPr algn="just">
              <a:buFontTx/>
              <a:buChar char="-"/>
            </a:pPr>
            <a:r>
              <a:rPr lang="it-IT" sz="2000" b="1" dirty="0" smtClean="0"/>
              <a:t>…</a:t>
            </a:r>
          </a:p>
          <a:p>
            <a:pPr algn="just">
              <a:buFontTx/>
              <a:buChar char="-"/>
            </a:pPr>
            <a:endParaRPr lang="it-IT" sz="2000" b="1" dirty="0" smtClean="0"/>
          </a:p>
          <a:p>
            <a:pPr algn="just">
              <a:buFontTx/>
              <a:buChar char="-"/>
            </a:pPr>
            <a:endParaRPr lang="it-IT"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539000" y="404664"/>
            <a:ext cx="7344496" cy="3312368"/>
          </a:xfrm>
          <a:prstGeom prst="rect">
            <a:avLst/>
          </a:prstGeom>
        </p:spPr>
      </p:pic>
      <p:pic>
        <p:nvPicPr>
          <p:cNvPr id="4" name="Immagine 3"/>
          <p:cNvPicPr>
            <a:picLocks noChangeAspect="1"/>
          </p:cNvPicPr>
          <p:nvPr/>
        </p:nvPicPr>
        <p:blipFill>
          <a:blip r:embed="rId3"/>
          <a:stretch>
            <a:fillRect/>
          </a:stretch>
        </p:blipFill>
        <p:spPr>
          <a:xfrm>
            <a:off x="539552" y="2060848"/>
            <a:ext cx="7320362" cy="4396350"/>
          </a:xfrm>
          <a:prstGeom prst="rect">
            <a:avLst/>
          </a:prstGeom>
        </p:spPr>
      </p:pic>
      <p:sp>
        <p:nvSpPr>
          <p:cNvPr id="6" name="CasellaDiTesto 5"/>
          <p:cNvSpPr txBox="1"/>
          <p:nvPr/>
        </p:nvSpPr>
        <p:spPr>
          <a:xfrm>
            <a:off x="539000" y="404664"/>
            <a:ext cx="7489384" cy="1754326"/>
          </a:xfrm>
          <a:prstGeom prst="rect">
            <a:avLst/>
          </a:prstGeom>
          <a:solidFill>
            <a:schemeClr val="bg1"/>
          </a:solidFill>
        </p:spPr>
        <p:txBody>
          <a:bodyPr wrap="square" rtlCol="0">
            <a:spAutoFit/>
          </a:bodyPr>
          <a:lstStyle/>
          <a:p>
            <a:pPr algn="ctr"/>
            <a:r>
              <a:rPr lang="it-IT" sz="3600" dirty="0" smtClean="0"/>
              <a:t>Grazie per l’attenzione e </a:t>
            </a:r>
          </a:p>
          <a:p>
            <a:pPr algn="ctr"/>
            <a:r>
              <a:rPr lang="it-IT" sz="3600" dirty="0" smtClean="0"/>
              <a:t>buon proseguimento</a:t>
            </a:r>
          </a:p>
          <a:p>
            <a:endParaRPr lang="it-IT" sz="3600" dirty="0"/>
          </a:p>
        </p:txBody>
      </p:sp>
    </p:spTree>
    <p:extLst>
      <p:ext uri="{BB962C8B-B14F-4D97-AF65-F5344CB8AC3E}">
        <p14:creationId xmlns:p14="http://schemas.microsoft.com/office/powerpoint/2010/main" val="222973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0">
              <a:spcBef>
                <a:spcPct val="20000"/>
              </a:spcBef>
              <a:defRPr/>
            </a:pPr>
            <a:r>
              <a:rPr lang="it-IT" sz="3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Aging</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ageism</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sostenibilità: </a:t>
            </a:r>
            <a:b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 cosa stiamo parlando?</a:t>
            </a:r>
            <a:endPar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asellaDiTesto 4"/>
          <p:cNvSpPr txBox="1"/>
          <p:nvPr/>
        </p:nvSpPr>
        <p:spPr>
          <a:xfrm>
            <a:off x="6660232" y="6488668"/>
            <a:ext cx="2220864" cy="369332"/>
          </a:xfrm>
          <a:prstGeom prst="rect">
            <a:avLst/>
          </a:prstGeom>
          <a:noFill/>
        </p:spPr>
        <p:txBody>
          <a:bodyPr wrap="none" rtlCol="0">
            <a:spAutoFit/>
          </a:bodyPr>
          <a:lstStyle/>
          <a:p>
            <a:r>
              <a:rPr lang="it-IT" b="1" dirty="0" smtClean="0"/>
              <a:t>% di </a:t>
            </a:r>
            <a:r>
              <a:rPr lang="it-IT" b="1" dirty="0" err="1" smtClean="0"/>
              <a:t>over</a:t>
            </a:r>
            <a:r>
              <a:rPr lang="it-IT" b="1" dirty="0" smtClean="0"/>
              <a:t> 60 nel 2025</a:t>
            </a:r>
            <a:endParaRPr lang="it-IT" b="1" dirty="0"/>
          </a:p>
        </p:txBody>
      </p:sp>
      <p:pic>
        <p:nvPicPr>
          <p:cNvPr id="3074" name="Picture 2" descr="C:\Users\oper\Desktop\Documents\aging\IMG_2380.JPG"/>
          <p:cNvPicPr>
            <a:picLocks noChangeAspect="1" noChangeArrowheads="1"/>
          </p:cNvPicPr>
          <p:nvPr/>
        </p:nvPicPr>
        <p:blipFill>
          <a:blip r:embed="rId2" cstate="print"/>
          <a:srcRect l="5704" t="7476" r="9247" b="22832"/>
          <a:stretch>
            <a:fillRect/>
          </a:stretch>
        </p:blipFill>
        <p:spPr bwMode="auto">
          <a:xfrm>
            <a:off x="467544" y="1385022"/>
            <a:ext cx="8308991" cy="5106567"/>
          </a:xfrm>
          <a:prstGeom prst="rect">
            <a:avLst/>
          </a:prstGeom>
          <a:noFill/>
        </p:spPr>
      </p:pic>
      <p:grpSp>
        <p:nvGrpSpPr>
          <p:cNvPr id="6" name="Gruppo 5"/>
          <p:cNvGrpSpPr/>
          <p:nvPr/>
        </p:nvGrpSpPr>
        <p:grpSpPr>
          <a:xfrm>
            <a:off x="179512" y="188640"/>
            <a:ext cx="1584176" cy="989212"/>
            <a:chOff x="0" y="260648"/>
            <a:chExt cx="4067944" cy="2542768"/>
          </a:xfrm>
        </p:grpSpPr>
        <p:pic>
          <p:nvPicPr>
            <p:cNvPr id="7" name="Picture 2"/>
            <p:cNvPicPr>
              <a:picLocks noChangeAspect="1" noChangeArrowheads="1"/>
            </p:cNvPicPr>
            <p:nvPr/>
          </p:nvPicPr>
          <p:blipFill>
            <a:blip r:embed="rId3" cstate="print"/>
            <a:srcRect/>
            <a:stretch>
              <a:fillRect/>
            </a:stretch>
          </p:blipFill>
          <p:spPr bwMode="auto">
            <a:xfrm>
              <a:off x="0" y="260648"/>
              <a:ext cx="4067944" cy="95648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187624" y="1196752"/>
              <a:ext cx="1505032" cy="1152128"/>
            </a:xfrm>
            <a:prstGeom prst="rect">
              <a:avLst/>
            </a:prstGeom>
            <a:noFill/>
            <a:ln w="9525">
              <a:noFill/>
              <a:miter lim="800000"/>
              <a:headEnd/>
              <a:tailEnd/>
            </a:ln>
          </p:spPr>
        </p:pic>
        <p:sp>
          <p:nvSpPr>
            <p:cNvPr id="9" name="Rettangolo 8"/>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Aging</a:t>
            </a: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ageism</a:t>
            </a: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sostenibilità: </a:t>
            </a:r>
            <a:b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 cosa stiamo parlando?</a:t>
            </a:r>
            <a:endParaRPr lang="it-IT" sz="3200" dirty="0"/>
          </a:p>
        </p:txBody>
      </p:sp>
      <p:sp>
        <p:nvSpPr>
          <p:cNvPr id="3" name="Segnaposto contenuto 2"/>
          <p:cNvSpPr>
            <a:spLocks noGrp="1"/>
          </p:cNvSpPr>
          <p:nvPr>
            <p:ph idx="1"/>
          </p:nvPr>
        </p:nvSpPr>
        <p:spPr>
          <a:xfrm>
            <a:off x="385195" y="1702770"/>
            <a:ext cx="8301605" cy="4663873"/>
          </a:xfrm>
        </p:spPr>
        <p:txBody>
          <a:bodyPr>
            <a:noAutofit/>
          </a:bodyPr>
          <a:lstStyle/>
          <a:p>
            <a:pPr algn="just"/>
            <a:r>
              <a:rPr lang="it-IT" sz="2000" dirty="0" smtClean="0"/>
              <a:t>Alcune considerazioni iniziali</a:t>
            </a:r>
            <a:r>
              <a:rPr lang="it-IT" sz="2000" dirty="0" smtClean="0"/>
              <a:t>:</a:t>
            </a:r>
          </a:p>
          <a:p>
            <a:pPr lvl="1" algn="just"/>
            <a:r>
              <a:rPr lang="it-IT" sz="1600" dirty="0"/>
              <a:t>Invecchiamento come processo evolutivo individuale vs processo sociale globale</a:t>
            </a:r>
          </a:p>
          <a:p>
            <a:pPr lvl="1" algn="just"/>
            <a:r>
              <a:rPr lang="it-IT" sz="1600" dirty="0" smtClean="0"/>
              <a:t>L’età </a:t>
            </a:r>
            <a:r>
              <a:rPr lang="it-IT" sz="1600" dirty="0" smtClean="0"/>
              <a:t>media è più elevata là dove esistono migliori condizioni di vita e di </a:t>
            </a:r>
            <a:r>
              <a:rPr lang="it-IT" sz="1600" dirty="0" smtClean="0"/>
              <a:t>lavoro</a:t>
            </a:r>
          </a:p>
          <a:p>
            <a:pPr lvl="1" algn="just"/>
            <a:r>
              <a:rPr lang="it-IT" sz="1600" dirty="0" smtClean="0"/>
              <a:t>L’invecchiamento della popolazione sposta il «carico di dipendenza» degli anziani su fasce di giovani sempre più ridotte</a:t>
            </a:r>
            <a:endParaRPr lang="it-IT" sz="1600" dirty="0" smtClean="0"/>
          </a:p>
          <a:p>
            <a:pPr lvl="1" algn="just"/>
            <a:r>
              <a:rPr lang="it-IT" sz="1600" dirty="0" smtClean="0"/>
              <a:t>L’innalzamento dell’età pensionistica riguarda tutti i Paesi in cui è cresciuta l’aspettativa di vita</a:t>
            </a:r>
          </a:p>
          <a:p>
            <a:pPr lvl="1" algn="just"/>
            <a:r>
              <a:rPr lang="it-IT" sz="1600" dirty="0" smtClean="0"/>
              <a:t>La crescita dell’aspettativa di vita non si accompagna a un cambiamento delle comuni tappe evolutive e di sviluppo (es. menarca/menopausa), né a uno spostamento in avanti dell’insorgenza di alcune patologie/fattori di rischio (es. incidenza tumori al colon)</a:t>
            </a:r>
          </a:p>
          <a:p>
            <a:pPr lvl="1" algn="just"/>
            <a:r>
              <a:rPr lang="it-IT" sz="1600" dirty="0" smtClean="0"/>
              <a:t>Chi </a:t>
            </a:r>
            <a:r>
              <a:rPr lang="it-IT" sz="1600" dirty="0" smtClean="0"/>
              <a:t>lavora più a lungo gode di migliori condizioni di salute fisica e mentale negli anni successivi (il lavoro è un fattore di </a:t>
            </a:r>
            <a:r>
              <a:rPr lang="it-IT" sz="1600" dirty="0" smtClean="0"/>
              <a:t>protezione, ma!! </a:t>
            </a:r>
            <a:r>
              <a:rPr lang="it-IT" sz="1600" i="1" dirty="0" err="1" smtClean="0"/>
              <a:t>healthy</a:t>
            </a:r>
            <a:r>
              <a:rPr lang="it-IT" sz="1600" i="1" dirty="0" smtClean="0"/>
              <a:t> </a:t>
            </a:r>
            <a:r>
              <a:rPr lang="it-IT" sz="1600" i="1" dirty="0" err="1" smtClean="0"/>
              <a:t>worker</a:t>
            </a:r>
            <a:r>
              <a:rPr lang="it-IT" sz="1600" i="1" dirty="0" smtClean="0"/>
              <a:t> </a:t>
            </a:r>
            <a:r>
              <a:rPr lang="it-IT" sz="1600" i="1" dirty="0" err="1" smtClean="0"/>
              <a:t>effect</a:t>
            </a:r>
            <a:r>
              <a:rPr lang="it-IT" sz="1600" dirty="0" smtClean="0"/>
              <a:t>) </a:t>
            </a:r>
            <a:r>
              <a:rPr lang="it-IT" sz="1600" dirty="0" smtClean="0"/>
              <a:t>(</a:t>
            </a:r>
            <a:r>
              <a:rPr lang="it-IT" sz="1600" dirty="0" err="1" smtClean="0"/>
              <a:t>Stenholm</a:t>
            </a:r>
            <a:r>
              <a:rPr lang="it-IT" sz="1600" dirty="0" smtClean="0"/>
              <a:t> et al., 2014</a:t>
            </a:r>
            <a:r>
              <a:rPr lang="it-IT" sz="1600" dirty="0"/>
              <a:t>) </a:t>
            </a:r>
            <a:endParaRPr lang="it-IT" sz="1600" dirty="0" smtClean="0"/>
          </a:p>
          <a:p>
            <a:pPr lvl="1" algn="just"/>
            <a:r>
              <a:rPr lang="it-IT" sz="1600" dirty="0" smtClean="0"/>
              <a:t>Gli </a:t>
            </a:r>
            <a:r>
              <a:rPr lang="it-IT" sz="1600" dirty="0"/>
              <a:t>studi di cui disponiamo sul rapporto invecchiamento/lavoro sono sviluppati in un contesto diverso da quello </a:t>
            </a:r>
            <a:r>
              <a:rPr lang="it-IT" sz="1600" dirty="0" smtClean="0"/>
              <a:t>attuale per ampiezza del fenomeno e rapporti intergenerazionali: </a:t>
            </a:r>
            <a:r>
              <a:rPr lang="it-IT" sz="1600" dirty="0" err="1" smtClean="0"/>
              <a:t>traditional</a:t>
            </a:r>
            <a:r>
              <a:rPr lang="it-IT" sz="1600" dirty="0" smtClean="0"/>
              <a:t> (28-45), </a:t>
            </a:r>
            <a:r>
              <a:rPr lang="it-IT" sz="1600" dirty="0" err="1" smtClean="0"/>
              <a:t>boomers</a:t>
            </a:r>
            <a:r>
              <a:rPr lang="it-IT" sz="1600" dirty="0" smtClean="0"/>
              <a:t> (46-64), X generation (65-80), Y generation (1980-2000)</a:t>
            </a:r>
            <a:endParaRPr lang="it-IT" sz="1600" dirty="0"/>
          </a:p>
          <a:p>
            <a:pPr lvl="1" algn="just"/>
            <a:endParaRPr lang="it-IT" sz="1600" dirty="0" smtClean="0"/>
          </a:p>
          <a:p>
            <a:pPr lvl="1" algn="just">
              <a:buNone/>
            </a:pPr>
            <a:endParaRPr lang="it-IT" sz="1600" dirty="0" smtClean="0"/>
          </a:p>
          <a:p>
            <a:pPr lvl="1" algn="just"/>
            <a:endParaRPr lang="it-IT" sz="1600" dirty="0"/>
          </a:p>
        </p:txBody>
      </p:sp>
      <p:grpSp>
        <p:nvGrpSpPr>
          <p:cNvPr id="4" name="Gruppo 3"/>
          <p:cNvGrpSpPr/>
          <p:nvPr/>
        </p:nvGrpSpPr>
        <p:grpSpPr>
          <a:xfrm>
            <a:off x="179512" y="188640"/>
            <a:ext cx="1368152" cy="1008112"/>
            <a:chOff x="0" y="260648"/>
            <a:chExt cx="4067944" cy="2542768"/>
          </a:xfrm>
        </p:grpSpPr>
        <p:pic>
          <p:nvPicPr>
            <p:cNvPr id="5" name="Picture 2"/>
            <p:cNvPicPr>
              <a:picLocks noChangeAspect="1" noChangeArrowheads="1"/>
            </p:cNvPicPr>
            <p:nvPr/>
          </p:nvPicPr>
          <p:blipFill>
            <a:blip r:embed="rId2" cstate="print"/>
            <a:srcRect/>
            <a:stretch>
              <a:fillRect/>
            </a:stretch>
          </p:blipFill>
          <p:spPr bwMode="auto">
            <a:xfrm>
              <a:off x="0" y="260648"/>
              <a:ext cx="4067944" cy="95648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1187624" y="1196752"/>
              <a:ext cx="1505032" cy="1152128"/>
            </a:xfrm>
            <a:prstGeom prst="rect">
              <a:avLst/>
            </a:prstGeom>
            <a:noFill/>
            <a:ln w="9525">
              <a:noFill/>
              <a:miter lim="800000"/>
              <a:headEnd/>
              <a:tailEnd/>
            </a:ln>
          </p:spPr>
        </p:pic>
        <p:sp>
          <p:nvSpPr>
            <p:cNvPr id="7" name="Rettangolo 6"/>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188640"/>
            <a:ext cx="8075240" cy="1084982"/>
          </a:xfrm>
        </p:spPr>
        <p:txBody>
          <a:bodyPr>
            <a:noAutofit/>
          </a:bodyPr>
          <a:lstStyle/>
          <a:p>
            <a:pPr lvl="0">
              <a:spcBef>
                <a:spcPct val="20000"/>
              </a:spcBef>
              <a:defRPr/>
            </a:pPr>
            <a:r>
              <a:rPr lang="it-IT" sz="4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Aging</a:t>
            </a:r>
            <a:r>
              <a:rPr lang="it-IT"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ageism</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sostenibilità: </a:t>
            </a:r>
            <a:b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 cosa stiamo parlando?</a:t>
            </a:r>
            <a:endPar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egnaposto contenuto 5"/>
          <p:cNvSpPr>
            <a:spLocks noGrp="1"/>
          </p:cNvSpPr>
          <p:nvPr>
            <p:ph idx="1"/>
          </p:nvPr>
        </p:nvSpPr>
        <p:spPr/>
        <p:txBody>
          <a:bodyPr>
            <a:normAutofit lnSpcReduction="10000"/>
          </a:bodyPr>
          <a:lstStyle/>
          <a:p>
            <a:r>
              <a:rPr lang="it-IT" i="1" dirty="0" err="1" smtClean="0"/>
              <a:t>Aging</a:t>
            </a:r>
            <a:r>
              <a:rPr lang="it-IT" i="1" dirty="0" smtClean="0"/>
              <a:t>/</a:t>
            </a:r>
            <a:r>
              <a:rPr lang="it-IT" i="1" dirty="0" err="1" smtClean="0"/>
              <a:t>age</a:t>
            </a:r>
            <a:r>
              <a:rPr lang="it-IT" i="1" dirty="0" smtClean="0"/>
              <a:t>/</a:t>
            </a:r>
            <a:r>
              <a:rPr lang="it-IT" dirty="0" smtClean="0"/>
              <a:t>invecchiamento/età</a:t>
            </a:r>
          </a:p>
          <a:p>
            <a:r>
              <a:rPr lang="it-IT" dirty="0" smtClean="0"/>
              <a:t>L’età  </a:t>
            </a:r>
            <a:r>
              <a:rPr lang="it-IT" dirty="0" smtClean="0"/>
              <a:t>si declina con diversi significati </a:t>
            </a:r>
            <a:r>
              <a:rPr lang="it-IT" dirty="0" smtClean="0"/>
              <a:t>:</a:t>
            </a:r>
            <a:endParaRPr lang="it-IT" dirty="0" smtClean="0"/>
          </a:p>
          <a:p>
            <a:pPr lvl="1"/>
            <a:r>
              <a:rPr lang="it-IT" dirty="0" smtClean="0"/>
              <a:t>Età cronologica</a:t>
            </a:r>
          </a:p>
          <a:p>
            <a:pPr lvl="1"/>
            <a:r>
              <a:rPr lang="it-IT" dirty="0" smtClean="0"/>
              <a:t>Età psicologica</a:t>
            </a:r>
          </a:p>
          <a:p>
            <a:pPr lvl="1"/>
            <a:r>
              <a:rPr lang="it-IT" dirty="0" smtClean="0"/>
              <a:t>Età legale</a:t>
            </a:r>
          </a:p>
          <a:p>
            <a:pPr lvl="1"/>
            <a:r>
              <a:rPr lang="it-IT" dirty="0" smtClean="0"/>
              <a:t>Età funzionale</a:t>
            </a:r>
          </a:p>
          <a:p>
            <a:pPr lvl="1"/>
            <a:r>
              <a:rPr lang="it-IT" dirty="0" err="1" smtClean="0"/>
              <a:t>……</a:t>
            </a:r>
            <a:endParaRPr lang="it-IT" dirty="0" smtClean="0"/>
          </a:p>
          <a:p>
            <a:pPr lvl="1">
              <a:buNone/>
            </a:pPr>
            <a:r>
              <a:rPr lang="it-IT" dirty="0" smtClean="0"/>
              <a:t>(Stadio della carriera, appartenenza generazionale, ruolo sociale)</a:t>
            </a:r>
          </a:p>
          <a:p>
            <a:pPr lvl="1"/>
            <a:endParaRPr lang="it-IT" dirty="0" smtClean="0"/>
          </a:p>
          <a:p>
            <a:pPr lvl="1"/>
            <a:endParaRPr lang="it-IT" dirty="0"/>
          </a:p>
        </p:txBody>
      </p:sp>
      <p:grpSp>
        <p:nvGrpSpPr>
          <p:cNvPr id="7" name="Gruppo 6"/>
          <p:cNvGrpSpPr/>
          <p:nvPr/>
        </p:nvGrpSpPr>
        <p:grpSpPr>
          <a:xfrm>
            <a:off x="179512" y="188640"/>
            <a:ext cx="1512168" cy="1133228"/>
            <a:chOff x="0" y="260648"/>
            <a:chExt cx="4067944" cy="2542768"/>
          </a:xfrm>
        </p:grpSpPr>
        <p:pic>
          <p:nvPicPr>
            <p:cNvPr id="8" name="Picture 2"/>
            <p:cNvPicPr>
              <a:picLocks noChangeAspect="1" noChangeArrowheads="1"/>
            </p:cNvPicPr>
            <p:nvPr/>
          </p:nvPicPr>
          <p:blipFill>
            <a:blip r:embed="rId2" cstate="print"/>
            <a:srcRect/>
            <a:stretch>
              <a:fillRect/>
            </a:stretch>
          </p:blipFill>
          <p:spPr bwMode="auto">
            <a:xfrm>
              <a:off x="0" y="260648"/>
              <a:ext cx="4067944" cy="956485"/>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187624" y="1196752"/>
              <a:ext cx="1505032" cy="1152128"/>
            </a:xfrm>
            <a:prstGeom prst="rect">
              <a:avLst/>
            </a:prstGeom>
            <a:noFill/>
            <a:ln w="9525">
              <a:noFill/>
              <a:miter lim="800000"/>
              <a:headEnd/>
              <a:tailEnd/>
            </a:ln>
          </p:spPr>
        </p:pic>
        <p:sp>
          <p:nvSpPr>
            <p:cNvPr id="10" name="Rettangolo 9"/>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0">
              <a:spcBef>
                <a:spcPct val="20000"/>
              </a:spcBef>
              <a:defRPr/>
            </a:pPr>
            <a:r>
              <a:rPr lang="it-IT" sz="4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Aging</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ageism</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sostenibilità: </a:t>
            </a:r>
            <a:b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 cosa stiamo parlando?</a:t>
            </a:r>
            <a:endPar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egnaposto contenuto 5"/>
          <p:cNvSpPr>
            <a:spLocks noGrp="1"/>
          </p:cNvSpPr>
          <p:nvPr>
            <p:ph idx="1"/>
          </p:nvPr>
        </p:nvSpPr>
        <p:spPr>
          <a:xfrm>
            <a:off x="133672" y="1600200"/>
            <a:ext cx="8686800" cy="4525963"/>
          </a:xfrm>
        </p:spPr>
        <p:txBody>
          <a:bodyPr>
            <a:noAutofit/>
          </a:bodyPr>
          <a:lstStyle/>
          <a:p>
            <a:pPr lvl="1">
              <a:buNone/>
            </a:pPr>
            <a:r>
              <a:rPr lang="it-IT" sz="3200" dirty="0" smtClean="0"/>
              <a:t>La costruzione sociale dell’età “compatta” i diversi significati:</a:t>
            </a:r>
          </a:p>
          <a:p>
            <a:pPr algn="just"/>
            <a:r>
              <a:rPr lang="en-US" sz="2400" dirty="0" smtClean="0"/>
              <a:t>Si è </a:t>
            </a:r>
            <a:r>
              <a:rPr lang="it-IT" sz="2400" i="1" dirty="0" smtClean="0"/>
              <a:t>anziani</a:t>
            </a:r>
            <a:r>
              <a:rPr lang="it-IT" sz="2400" dirty="0" smtClean="0"/>
              <a:t> sulla base di definizioni socialmente condivise che si costruiscono in seguito a certi cambiamenti legati alle attività o ai ruoli sociali (quando si diventa nonni, quando ci si ritira dal lavoro):  </a:t>
            </a:r>
            <a:r>
              <a:rPr lang="it-IT" sz="2400" b="1" dirty="0" smtClean="0"/>
              <a:t>a 58 anni per gli ungheresi, a 67 per gli italiani, a 70 per gli olandesi</a:t>
            </a:r>
            <a:r>
              <a:rPr lang="it-IT" sz="2400" dirty="0" smtClean="0"/>
              <a:t> (</a:t>
            </a:r>
            <a:r>
              <a:rPr lang="it-IT" sz="2400" i="1" dirty="0" err="1" smtClean="0"/>
              <a:t>Active</a:t>
            </a:r>
            <a:r>
              <a:rPr lang="it-IT" sz="2400" i="1" dirty="0" smtClean="0"/>
              <a:t> </a:t>
            </a:r>
            <a:r>
              <a:rPr lang="it-IT" sz="2400" i="1" dirty="0" err="1" smtClean="0"/>
              <a:t>ageing</a:t>
            </a:r>
            <a:r>
              <a:rPr lang="it-IT" sz="2400" i="1" dirty="0" smtClean="0"/>
              <a:t> 2012)</a:t>
            </a:r>
            <a:r>
              <a:rPr lang="it-IT" sz="2400" dirty="0" smtClean="0"/>
              <a:t>. </a:t>
            </a:r>
          </a:p>
          <a:p>
            <a:pPr algn="just">
              <a:buNone/>
            </a:pPr>
            <a:endParaRPr lang="it-IT" sz="2400" dirty="0" smtClean="0"/>
          </a:p>
          <a:p>
            <a:pPr algn="just"/>
            <a:r>
              <a:rPr lang="it-IT" sz="2400" dirty="0" smtClean="0"/>
              <a:t>Nella società occidentale il valore di soglia “ufficiale” è generalmente quello dei 65 anni (passaggio alla “geriatria”).</a:t>
            </a:r>
          </a:p>
          <a:p>
            <a:pPr lvl="1">
              <a:buNone/>
            </a:pPr>
            <a:endParaRPr lang="it-IT" sz="3200" dirty="0" smtClean="0"/>
          </a:p>
        </p:txBody>
      </p:sp>
      <p:grpSp>
        <p:nvGrpSpPr>
          <p:cNvPr id="3" name="Gruppo 6"/>
          <p:cNvGrpSpPr/>
          <p:nvPr/>
        </p:nvGrpSpPr>
        <p:grpSpPr>
          <a:xfrm>
            <a:off x="179512" y="188640"/>
            <a:ext cx="1512168" cy="1133228"/>
            <a:chOff x="0" y="260648"/>
            <a:chExt cx="4067944" cy="2542768"/>
          </a:xfrm>
        </p:grpSpPr>
        <p:pic>
          <p:nvPicPr>
            <p:cNvPr id="8" name="Picture 2"/>
            <p:cNvPicPr>
              <a:picLocks noChangeAspect="1" noChangeArrowheads="1"/>
            </p:cNvPicPr>
            <p:nvPr/>
          </p:nvPicPr>
          <p:blipFill>
            <a:blip r:embed="rId2" cstate="print"/>
            <a:srcRect/>
            <a:stretch>
              <a:fillRect/>
            </a:stretch>
          </p:blipFill>
          <p:spPr bwMode="auto">
            <a:xfrm>
              <a:off x="0" y="260648"/>
              <a:ext cx="4067944" cy="956485"/>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187624" y="1196752"/>
              <a:ext cx="1505032" cy="1152128"/>
            </a:xfrm>
            <a:prstGeom prst="rect">
              <a:avLst/>
            </a:prstGeom>
            <a:noFill/>
            <a:ln w="9525">
              <a:noFill/>
              <a:miter lim="800000"/>
              <a:headEnd/>
              <a:tailEnd/>
            </a:ln>
          </p:spPr>
        </p:pic>
        <p:sp>
          <p:nvSpPr>
            <p:cNvPr id="10" name="Rettangolo 9"/>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0">
              <a:spcBef>
                <a:spcPct val="20000"/>
              </a:spcBef>
              <a:defRPr/>
            </a:pPr>
            <a:r>
              <a:rPr lang="it-IT" sz="4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Aging</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ageism</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sostenibilità: </a:t>
            </a:r>
            <a:br>
              <a:rPr lang="it-IT"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 cosa stiamo parlando?</a:t>
            </a:r>
            <a:endPar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egnaposto contenuto 5"/>
          <p:cNvSpPr>
            <a:spLocks noGrp="1"/>
          </p:cNvSpPr>
          <p:nvPr>
            <p:ph idx="1"/>
          </p:nvPr>
        </p:nvSpPr>
        <p:spPr>
          <a:xfrm>
            <a:off x="133672" y="1600200"/>
            <a:ext cx="8686800" cy="4525963"/>
          </a:xfrm>
        </p:spPr>
        <p:txBody>
          <a:bodyPr>
            <a:noAutofit/>
          </a:bodyPr>
          <a:lstStyle/>
          <a:p>
            <a:pPr lvl="1" algn="just">
              <a:buNone/>
            </a:pPr>
            <a:r>
              <a:rPr lang="en-US" dirty="0" smtClean="0"/>
              <a:t>Se non </a:t>
            </a:r>
            <a:r>
              <a:rPr lang="en-US" dirty="0" err="1" smtClean="0"/>
              <a:t>c’è</a:t>
            </a:r>
            <a:r>
              <a:rPr lang="en-US" dirty="0" smtClean="0"/>
              <a:t> </a:t>
            </a:r>
            <a:r>
              <a:rPr lang="en-US" dirty="0" err="1" smtClean="0"/>
              <a:t>accordo</a:t>
            </a:r>
            <a:r>
              <a:rPr lang="en-US" dirty="0" smtClean="0"/>
              <a:t> </a:t>
            </a:r>
            <a:r>
              <a:rPr lang="en-US" dirty="0" err="1" smtClean="0"/>
              <a:t>su</a:t>
            </a:r>
            <a:r>
              <a:rPr lang="en-US" dirty="0" smtClean="0"/>
              <a:t> chi </a:t>
            </a:r>
            <a:r>
              <a:rPr lang="en-US" dirty="0" err="1" smtClean="0"/>
              <a:t>siano</a:t>
            </a:r>
            <a:r>
              <a:rPr lang="en-US" dirty="0" smtClean="0"/>
              <a:t> </a:t>
            </a:r>
            <a:r>
              <a:rPr lang="en-US" dirty="0" err="1" smtClean="0"/>
              <a:t>gli</a:t>
            </a:r>
            <a:r>
              <a:rPr lang="en-US" dirty="0" smtClean="0"/>
              <a:t> </a:t>
            </a:r>
            <a:r>
              <a:rPr lang="en-US" i="1" dirty="0" err="1" smtClean="0"/>
              <a:t>anziani</a:t>
            </a:r>
            <a:r>
              <a:rPr lang="en-US" i="1" dirty="0" smtClean="0"/>
              <a:t>, </a:t>
            </a:r>
            <a:r>
              <a:rPr lang="en-US" dirty="0" err="1" smtClean="0"/>
              <a:t>almeno</a:t>
            </a:r>
            <a:r>
              <a:rPr lang="en-US" dirty="0" smtClean="0"/>
              <a:t> </a:t>
            </a:r>
            <a:r>
              <a:rPr lang="en-US" dirty="0" err="1" smtClean="0"/>
              <a:t>altrettanta</a:t>
            </a:r>
            <a:r>
              <a:rPr lang="en-US" dirty="0" smtClean="0"/>
              <a:t> </a:t>
            </a:r>
            <a:r>
              <a:rPr lang="en-US" dirty="0" err="1" smtClean="0"/>
              <a:t>variabilità</a:t>
            </a:r>
            <a:r>
              <a:rPr lang="en-US" dirty="0" smtClean="0"/>
              <a:t> </a:t>
            </a:r>
            <a:r>
              <a:rPr lang="en-US" dirty="0" err="1" smtClean="0"/>
              <a:t>esiste</a:t>
            </a:r>
            <a:r>
              <a:rPr lang="en-US" dirty="0" smtClean="0"/>
              <a:t> per la </a:t>
            </a:r>
            <a:r>
              <a:rPr lang="en-US" dirty="0" err="1" smtClean="0"/>
              <a:t>definizione</a:t>
            </a:r>
            <a:r>
              <a:rPr lang="en-US" dirty="0" smtClean="0"/>
              <a:t> </a:t>
            </a:r>
            <a:r>
              <a:rPr lang="en-US" dirty="0" err="1" smtClean="0"/>
              <a:t>dei</a:t>
            </a:r>
            <a:r>
              <a:rPr lang="en-US" dirty="0" smtClean="0"/>
              <a:t> </a:t>
            </a:r>
            <a:r>
              <a:rPr lang="en-US" i="1" dirty="0" err="1" smtClean="0"/>
              <a:t>lavoratori</a:t>
            </a:r>
            <a:r>
              <a:rPr lang="en-US" i="1" dirty="0" smtClean="0"/>
              <a:t> </a:t>
            </a:r>
            <a:r>
              <a:rPr lang="en-US" i="1" dirty="0" err="1" smtClean="0"/>
              <a:t>anziani</a:t>
            </a:r>
            <a:r>
              <a:rPr lang="en-US" dirty="0" smtClean="0"/>
              <a:t>.</a:t>
            </a:r>
          </a:p>
          <a:p>
            <a:pPr lvl="1" algn="just"/>
            <a:r>
              <a:rPr lang="it-IT" sz="2400" dirty="0" smtClean="0"/>
              <a:t>Nel contesto delle politiche dell'Unione europea, il termine si riferisce a un lavoratore di età compresa tra i 55 e i 64 anni, di più di 55 anni per l’Office </a:t>
            </a:r>
            <a:r>
              <a:rPr lang="it-IT" sz="2400" dirty="0" err="1" smtClean="0"/>
              <a:t>of</a:t>
            </a:r>
            <a:r>
              <a:rPr lang="it-IT" sz="2400" dirty="0" smtClean="0"/>
              <a:t>  </a:t>
            </a:r>
            <a:r>
              <a:rPr lang="it-IT" sz="2400" dirty="0" err="1" smtClean="0"/>
              <a:t>Aging</a:t>
            </a:r>
            <a:r>
              <a:rPr lang="it-IT" sz="2400" dirty="0" smtClean="0"/>
              <a:t> USA, di più di 60 per ONU</a:t>
            </a:r>
          </a:p>
          <a:p>
            <a:pPr lvl="1" algn="just"/>
            <a:r>
              <a:rPr lang="it-IT" sz="2400" dirty="0" smtClean="0"/>
              <a:t>Coerentemente con le ultime riforme pensionistiche si attribuisce il termine a chi lavora dopo i 62-65 anni, quando è più marcato l’avvio di un processo di invecchiamento e “degenerativo” di alcune funzioni e capacità, anche se permane una </a:t>
            </a:r>
            <a:r>
              <a:rPr lang="it-IT" sz="2400" b="1" dirty="0" smtClean="0"/>
              <a:t>discreta variabilità individuale </a:t>
            </a:r>
            <a:r>
              <a:rPr lang="it-IT" sz="2400" dirty="0" smtClean="0"/>
              <a:t>(i.e. il centurione </a:t>
            </a:r>
            <a:r>
              <a:rPr lang="it-IT" sz="2400" i="1" dirty="0" err="1" smtClean="0"/>
              <a:t>Lucius</a:t>
            </a:r>
            <a:r>
              <a:rPr lang="it-IT" sz="2400" i="1" dirty="0" smtClean="0"/>
              <a:t> </a:t>
            </a:r>
            <a:r>
              <a:rPr lang="it-IT" sz="2400" i="1" dirty="0" err="1" smtClean="0"/>
              <a:t>Maximius</a:t>
            </a:r>
            <a:r>
              <a:rPr lang="it-IT" sz="2400" i="1" dirty="0" smtClean="0"/>
              <a:t> </a:t>
            </a:r>
            <a:r>
              <a:rPr lang="it-IT" sz="2400" i="1" dirty="0" err="1" smtClean="0"/>
              <a:t>Gaetulicus</a:t>
            </a:r>
            <a:r>
              <a:rPr lang="it-IT" sz="2400" dirty="0" smtClean="0"/>
              <a:t>, che percepì fino a 57 annualità….). </a:t>
            </a:r>
          </a:p>
          <a:p>
            <a:pPr lvl="1" algn="just"/>
            <a:endParaRPr lang="it-IT" sz="2400" dirty="0" smtClean="0"/>
          </a:p>
          <a:p>
            <a:pPr lvl="1" algn="just"/>
            <a:endParaRPr lang="en-US" sz="2400" dirty="0" smtClean="0"/>
          </a:p>
          <a:p>
            <a:pPr lvl="1" algn="just">
              <a:buNone/>
            </a:pPr>
            <a:endParaRPr lang="it-IT" sz="3200" dirty="0" smtClean="0"/>
          </a:p>
          <a:p>
            <a:pPr lvl="1" algn="just">
              <a:buNone/>
            </a:pPr>
            <a:endParaRPr lang="it-IT" sz="3200" dirty="0" smtClean="0"/>
          </a:p>
        </p:txBody>
      </p:sp>
      <p:grpSp>
        <p:nvGrpSpPr>
          <p:cNvPr id="3" name="Gruppo 6"/>
          <p:cNvGrpSpPr/>
          <p:nvPr/>
        </p:nvGrpSpPr>
        <p:grpSpPr>
          <a:xfrm>
            <a:off x="179512" y="188640"/>
            <a:ext cx="1512168" cy="1133228"/>
            <a:chOff x="0" y="260648"/>
            <a:chExt cx="4067944" cy="2542768"/>
          </a:xfrm>
        </p:grpSpPr>
        <p:pic>
          <p:nvPicPr>
            <p:cNvPr id="8" name="Picture 2"/>
            <p:cNvPicPr>
              <a:picLocks noChangeAspect="1" noChangeArrowheads="1"/>
            </p:cNvPicPr>
            <p:nvPr/>
          </p:nvPicPr>
          <p:blipFill>
            <a:blip r:embed="rId2" cstate="print"/>
            <a:srcRect/>
            <a:stretch>
              <a:fillRect/>
            </a:stretch>
          </p:blipFill>
          <p:spPr bwMode="auto">
            <a:xfrm>
              <a:off x="0" y="260648"/>
              <a:ext cx="4067944" cy="956485"/>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187624" y="1196752"/>
              <a:ext cx="1505032" cy="1152128"/>
            </a:xfrm>
            <a:prstGeom prst="rect">
              <a:avLst/>
            </a:prstGeom>
            <a:noFill/>
            <a:ln w="9525">
              <a:noFill/>
              <a:miter lim="800000"/>
              <a:headEnd/>
              <a:tailEnd/>
            </a:ln>
          </p:spPr>
        </p:pic>
        <p:sp>
          <p:nvSpPr>
            <p:cNvPr id="10" name="Rettangolo 9"/>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sp>
        <p:nvSpPr>
          <p:cNvPr id="11" name="CasellaDiTesto 10"/>
          <p:cNvSpPr txBox="1"/>
          <p:nvPr/>
        </p:nvSpPr>
        <p:spPr>
          <a:xfrm>
            <a:off x="467544" y="2376639"/>
            <a:ext cx="8352928" cy="2677656"/>
          </a:xfrm>
          <a:prstGeom prst="rect">
            <a:avLst/>
          </a:prstGeom>
          <a:solidFill>
            <a:srgbClr val="C00000"/>
          </a:solidFill>
        </p:spPr>
        <p:txBody>
          <a:bodyPr wrap="square" rtlCol="0">
            <a:spAutoFit/>
          </a:bodyPr>
          <a:lstStyle/>
          <a:p>
            <a:r>
              <a:rPr lang="it-IT" sz="2800" dirty="0" smtClean="0"/>
              <a:t>Parliamo quindi di un processo evolutivo, che riguarda gli individui ma che costituisce un fenomeno globale e del tutto nuovo per la storia dell’umanità e del lavoro, che ha ricadute per l’individuo e al tempo stesso per le società, che rende molto complessa la ricerca di un equilibrio tra progetti soggettivi e istanze generali</a:t>
            </a:r>
            <a:endParaRPr lang="it-IT"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48680"/>
            <a:ext cx="8229600" cy="1143000"/>
          </a:xfrm>
        </p:spPr>
        <p:txBody>
          <a:bodyPr>
            <a:noAutofit/>
          </a:bodyPr>
          <a:lstStyle/>
          <a:p>
            <a:pPr lvl="0">
              <a:spcBef>
                <a:spcPct val="20000"/>
              </a:spcBef>
              <a:defRPr/>
            </a:pPr>
            <a:r>
              <a:rPr lang="it-IT" sz="4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Aging</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ageism</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sostenibilità: </a:t>
            </a:r>
            <a:b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crescita e decrescita delle abilità</a:t>
            </a:r>
            <a:endPar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egnaposto contenuto 5"/>
          <p:cNvSpPr>
            <a:spLocks noGrp="1"/>
          </p:cNvSpPr>
          <p:nvPr>
            <p:ph idx="1"/>
          </p:nvPr>
        </p:nvSpPr>
        <p:spPr>
          <a:xfrm>
            <a:off x="133672" y="1600200"/>
            <a:ext cx="8686800" cy="4525963"/>
          </a:xfrm>
        </p:spPr>
        <p:txBody>
          <a:bodyPr>
            <a:noAutofit/>
          </a:bodyPr>
          <a:lstStyle/>
          <a:p>
            <a:pPr lvl="1" algn="just"/>
            <a:endParaRPr lang="it-IT" sz="2400" dirty="0" smtClean="0"/>
          </a:p>
          <a:p>
            <a:pPr lvl="1" algn="just"/>
            <a:endParaRPr lang="en-US" sz="2400" dirty="0" smtClean="0"/>
          </a:p>
          <a:p>
            <a:pPr lvl="1" algn="just">
              <a:buNone/>
            </a:pPr>
            <a:endParaRPr lang="it-IT" sz="3200" dirty="0" smtClean="0"/>
          </a:p>
          <a:p>
            <a:pPr lvl="1" algn="just">
              <a:buNone/>
            </a:pPr>
            <a:endParaRPr lang="it-IT" sz="3200" dirty="0" smtClean="0"/>
          </a:p>
        </p:txBody>
      </p:sp>
      <p:grpSp>
        <p:nvGrpSpPr>
          <p:cNvPr id="3" name="Gruppo 6"/>
          <p:cNvGrpSpPr/>
          <p:nvPr/>
        </p:nvGrpSpPr>
        <p:grpSpPr>
          <a:xfrm>
            <a:off x="179512" y="188640"/>
            <a:ext cx="1512168" cy="1133228"/>
            <a:chOff x="0" y="260648"/>
            <a:chExt cx="4067944" cy="2542768"/>
          </a:xfrm>
        </p:grpSpPr>
        <p:pic>
          <p:nvPicPr>
            <p:cNvPr id="8" name="Picture 2"/>
            <p:cNvPicPr>
              <a:picLocks noChangeAspect="1" noChangeArrowheads="1"/>
            </p:cNvPicPr>
            <p:nvPr/>
          </p:nvPicPr>
          <p:blipFill>
            <a:blip r:embed="rId2" cstate="print"/>
            <a:srcRect/>
            <a:stretch>
              <a:fillRect/>
            </a:stretch>
          </p:blipFill>
          <p:spPr bwMode="auto">
            <a:xfrm>
              <a:off x="0" y="260648"/>
              <a:ext cx="4067944" cy="956485"/>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187624" y="1196752"/>
              <a:ext cx="1505032" cy="1152128"/>
            </a:xfrm>
            <a:prstGeom prst="rect">
              <a:avLst/>
            </a:prstGeom>
            <a:noFill/>
            <a:ln w="9525">
              <a:noFill/>
              <a:miter lim="800000"/>
              <a:headEnd/>
              <a:tailEnd/>
            </a:ln>
          </p:spPr>
        </p:pic>
        <p:sp>
          <p:nvSpPr>
            <p:cNvPr id="10" name="Rettangolo 9"/>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graphicFrame>
        <p:nvGraphicFramePr>
          <p:cNvPr id="12" name="Segnaposto contenuto 4"/>
          <p:cNvGraphicFramePr>
            <a:graphicFrameLocks/>
          </p:cNvGraphicFramePr>
          <p:nvPr/>
        </p:nvGraphicFramePr>
        <p:xfrm>
          <a:off x="323528" y="1988840"/>
          <a:ext cx="8504238" cy="3687774"/>
        </p:xfrm>
        <a:graphic>
          <a:graphicData uri="http://schemas.openxmlformats.org/drawingml/2006/table">
            <a:tbl>
              <a:tblPr firstRow="1" bandRow="1">
                <a:tableStyleId>{5C22544A-7EE6-4342-B048-85BDC9FD1C3A}</a:tableStyleId>
              </a:tblPr>
              <a:tblGrid>
                <a:gridCol w="4252119"/>
                <a:gridCol w="4252119"/>
              </a:tblGrid>
              <a:tr h="614629">
                <a:tc>
                  <a:txBody>
                    <a:bodyPr/>
                    <a:lstStyle/>
                    <a:p>
                      <a:r>
                        <a:rPr lang="it-IT" dirty="0" smtClean="0"/>
                        <a:t>Crescita di abilità</a:t>
                      </a:r>
                      <a:endParaRPr lang="it-I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Decrescita di abilità</a:t>
                      </a:r>
                      <a:endParaRPr lang="it-IT" dirty="0"/>
                    </a:p>
                  </a:txBody>
                  <a:tcPr/>
                </a:tc>
              </a:tr>
              <a:tr h="614629">
                <a:tc>
                  <a:txBody>
                    <a:bodyPr/>
                    <a:lstStyle/>
                    <a:p>
                      <a:r>
                        <a:rPr lang="it-IT" dirty="0" smtClean="0"/>
                        <a:t>Esperienza</a:t>
                      </a:r>
                      <a:endParaRPr lang="it-IT" dirty="0"/>
                    </a:p>
                  </a:txBody>
                  <a:tcPr/>
                </a:tc>
                <a:tc>
                  <a:txBody>
                    <a:bodyPr/>
                    <a:lstStyle/>
                    <a:p>
                      <a:r>
                        <a:rPr lang="it-IT" dirty="0" smtClean="0"/>
                        <a:t>Forza muscolare</a:t>
                      </a:r>
                      <a:endParaRPr lang="it-IT" dirty="0"/>
                    </a:p>
                  </a:txBody>
                  <a:tcPr/>
                </a:tc>
              </a:tr>
              <a:tr h="614629">
                <a:tc>
                  <a:txBody>
                    <a:bodyPr/>
                    <a:lstStyle/>
                    <a:p>
                      <a:r>
                        <a:rPr lang="it-IT" dirty="0" smtClean="0"/>
                        <a:t>Indipendenza</a:t>
                      </a:r>
                      <a:endParaRPr lang="it-IT" dirty="0"/>
                    </a:p>
                  </a:txBody>
                  <a:tcPr/>
                </a:tc>
                <a:tc>
                  <a:txBody>
                    <a:bodyPr/>
                    <a:lstStyle/>
                    <a:p>
                      <a:r>
                        <a:rPr lang="it-IT" dirty="0" smtClean="0"/>
                        <a:t>Vista, udito</a:t>
                      </a:r>
                      <a:endParaRPr lang="it-IT" dirty="0"/>
                    </a:p>
                  </a:txBody>
                  <a:tcPr/>
                </a:tc>
              </a:tr>
              <a:tr h="614629">
                <a:tc>
                  <a:txBody>
                    <a:bodyPr/>
                    <a:lstStyle/>
                    <a:p>
                      <a:r>
                        <a:rPr lang="it-IT" dirty="0" smtClean="0"/>
                        <a:t>Competenza nel valutare</a:t>
                      </a:r>
                      <a:endParaRPr lang="it-IT" dirty="0"/>
                    </a:p>
                  </a:txBody>
                  <a:tcPr/>
                </a:tc>
                <a:tc>
                  <a:txBody>
                    <a:bodyPr/>
                    <a:lstStyle/>
                    <a:p>
                      <a:r>
                        <a:rPr lang="it-IT" dirty="0" smtClean="0"/>
                        <a:t>Memoria a breve termine</a:t>
                      </a:r>
                      <a:endParaRPr lang="it-IT" dirty="0"/>
                    </a:p>
                  </a:txBody>
                  <a:tcPr/>
                </a:tc>
              </a:tr>
              <a:tr h="614629">
                <a:tc>
                  <a:txBody>
                    <a:bodyPr/>
                    <a:lstStyle/>
                    <a:p>
                      <a:r>
                        <a:rPr lang="it-IT" dirty="0" smtClean="0"/>
                        <a:t>Stabilità</a:t>
                      </a:r>
                      <a:endParaRPr lang="it-IT" dirty="0"/>
                    </a:p>
                  </a:txBody>
                  <a:tcPr/>
                </a:tc>
                <a:tc>
                  <a:txBody>
                    <a:bodyPr/>
                    <a:lstStyle/>
                    <a:p>
                      <a:r>
                        <a:rPr lang="it-IT" dirty="0" smtClean="0"/>
                        <a:t>Velocità di percezione</a:t>
                      </a:r>
                      <a:endParaRPr lang="it-IT" dirty="0"/>
                    </a:p>
                  </a:txBody>
                  <a:tcPr/>
                </a:tc>
              </a:tr>
              <a:tr h="614629">
                <a:tc>
                  <a:txBody>
                    <a:bodyPr/>
                    <a:lstStyle/>
                    <a:p>
                      <a:r>
                        <a:rPr lang="it-IT" dirty="0" smtClean="0"/>
                        <a:t>Senso di responsabilità</a:t>
                      </a:r>
                      <a:endParaRPr lang="it-IT" dirty="0"/>
                    </a:p>
                  </a:txBody>
                  <a:tcPr/>
                </a:tc>
                <a:tc>
                  <a:txBody>
                    <a:bodyPr/>
                    <a:lstStyle/>
                    <a:p>
                      <a:r>
                        <a:rPr lang="it-IT" dirty="0" smtClean="0"/>
                        <a:t>Responsività </a:t>
                      </a:r>
                      <a:endParaRPr lang="it-IT" dirty="0"/>
                    </a:p>
                  </a:txBody>
                  <a:tcPr/>
                </a:tc>
              </a:tr>
            </a:tbl>
          </a:graphicData>
        </a:graphic>
      </p:graphicFrame>
      <p:sp>
        <p:nvSpPr>
          <p:cNvPr id="13" name="CasellaDiTesto 5"/>
          <p:cNvSpPr txBox="1">
            <a:spLocks noChangeArrowheads="1"/>
          </p:cNvSpPr>
          <p:nvPr/>
        </p:nvSpPr>
        <p:spPr bwMode="auto">
          <a:xfrm>
            <a:off x="755328" y="5908377"/>
            <a:ext cx="1619250" cy="369888"/>
          </a:xfrm>
          <a:prstGeom prst="rect">
            <a:avLst/>
          </a:prstGeom>
          <a:noFill/>
          <a:ln w="9525">
            <a:noFill/>
            <a:miter lim="800000"/>
            <a:headEnd/>
            <a:tailEnd/>
          </a:ln>
        </p:spPr>
        <p:txBody>
          <a:bodyPr wrap="none">
            <a:spAutoFit/>
          </a:bodyPr>
          <a:lstStyle/>
          <a:p>
            <a:r>
              <a:rPr lang="it-IT">
                <a:latin typeface="Gill Sans MT" pitchFamily="34" charset="0"/>
              </a:rPr>
              <a:t>Landau, 2004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0">
              <a:spcBef>
                <a:spcPct val="20000"/>
              </a:spcBef>
              <a:defRPr/>
            </a:pPr>
            <a:r>
              <a:rPr lang="it-IT" sz="40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Aging</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it-IT"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ageism</a:t>
            </a:r>
            <a: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sostenibilità: </a:t>
            </a:r>
            <a:br>
              <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t-IT"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 strategie di compensazione</a:t>
            </a:r>
            <a:endParaRPr lang="it-IT"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egnaposto contenuto 5"/>
          <p:cNvSpPr>
            <a:spLocks noGrp="1"/>
          </p:cNvSpPr>
          <p:nvPr>
            <p:ph idx="1"/>
          </p:nvPr>
        </p:nvSpPr>
        <p:spPr>
          <a:xfrm>
            <a:off x="133672" y="1600200"/>
            <a:ext cx="8686800" cy="4525963"/>
          </a:xfrm>
        </p:spPr>
        <p:txBody>
          <a:bodyPr>
            <a:noAutofit/>
          </a:bodyPr>
          <a:lstStyle/>
          <a:p>
            <a:pPr lvl="1" algn="just"/>
            <a:endParaRPr lang="it-IT" sz="2400" dirty="0" smtClean="0"/>
          </a:p>
          <a:p>
            <a:pPr lvl="1" algn="just"/>
            <a:endParaRPr lang="en-US" sz="2400" dirty="0" smtClean="0"/>
          </a:p>
          <a:p>
            <a:pPr lvl="1" algn="just">
              <a:buNone/>
            </a:pPr>
            <a:endParaRPr lang="it-IT" sz="3200" dirty="0" smtClean="0"/>
          </a:p>
          <a:p>
            <a:pPr lvl="1" algn="just">
              <a:buNone/>
            </a:pPr>
            <a:endParaRPr lang="it-IT" sz="3200" dirty="0" smtClean="0"/>
          </a:p>
        </p:txBody>
      </p:sp>
      <p:grpSp>
        <p:nvGrpSpPr>
          <p:cNvPr id="3" name="Gruppo 6"/>
          <p:cNvGrpSpPr/>
          <p:nvPr/>
        </p:nvGrpSpPr>
        <p:grpSpPr>
          <a:xfrm>
            <a:off x="179512" y="188640"/>
            <a:ext cx="1512168" cy="1133228"/>
            <a:chOff x="0" y="260648"/>
            <a:chExt cx="4067944" cy="2542768"/>
          </a:xfrm>
        </p:grpSpPr>
        <p:pic>
          <p:nvPicPr>
            <p:cNvPr id="8" name="Picture 2"/>
            <p:cNvPicPr>
              <a:picLocks noChangeAspect="1" noChangeArrowheads="1"/>
            </p:cNvPicPr>
            <p:nvPr/>
          </p:nvPicPr>
          <p:blipFill>
            <a:blip r:embed="rId2" cstate="print"/>
            <a:srcRect/>
            <a:stretch>
              <a:fillRect/>
            </a:stretch>
          </p:blipFill>
          <p:spPr bwMode="auto">
            <a:xfrm>
              <a:off x="0" y="260648"/>
              <a:ext cx="4067944" cy="956485"/>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1187624" y="1196752"/>
              <a:ext cx="1505032" cy="1152128"/>
            </a:xfrm>
            <a:prstGeom prst="rect">
              <a:avLst/>
            </a:prstGeom>
            <a:noFill/>
            <a:ln w="9525">
              <a:noFill/>
              <a:miter lim="800000"/>
              <a:headEnd/>
              <a:tailEnd/>
            </a:ln>
          </p:spPr>
        </p:pic>
        <p:sp>
          <p:nvSpPr>
            <p:cNvPr id="10" name="Rettangolo 9"/>
            <p:cNvSpPr/>
            <p:nvPr/>
          </p:nvSpPr>
          <p:spPr>
            <a:xfrm>
              <a:off x="611560" y="2348879"/>
              <a:ext cx="2790057" cy="454537"/>
            </a:xfrm>
            <a:prstGeom prst="rect">
              <a:avLst/>
            </a:prstGeom>
          </p:spPr>
          <p:txBody>
            <a:bodyPr wrap="square">
              <a:spAutoFit/>
            </a:bodyPr>
            <a:lstStyle/>
            <a:p>
              <a:pPr algn="ctr"/>
              <a:r>
                <a:rPr lang="it-IT" sz="800" b="1" dirty="0"/>
                <a:t>Mercoledì 21 ottobre </a:t>
              </a:r>
              <a:r>
                <a:rPr lang="it-IT" sz="800" b="1" dirty="0" smtClean="0"/>
                <a:t>2015</a:t>
              </a:r>
              <a:endParaRPr lang="it-IT" sz="800" dirty="0"/>
            </a:p>
          </p:txBody>
        </p:sp>
      </p:grpSp>
      <p:sp>
        <p:nvSpPr>
          <p:cNvPr id="11" name="Segnaposto contenuto 2"/>
          <p:cNvSpPr txBox="1">
            <a:spLocks/>
          </p:cNvSpPr>
          <p:nvPr/>
        </p:nvSpPr>
        <p:spPr>
          <a:xfrm>
            <a:off x="539552" y="1700808"/>
            <a:ext cx="8229600" cy="4937125"/>
          </a:xfrm>
          <a:prstGeom prst="rect">
            <a:avLst/>
          </a:prstGeom>
        </p:spPr>
        <p:txBody>
          <a:bodyPr vert="horz" lIns="91440" tIns="45720" rIns="91440" bIns="45720" rtlCol="0">
            <a:normAutofit fontScale="92500"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1200" cap="none" spc="0" normalizeH="0" baseline="0" noProof="0" dirty="0" smtClean="0">
                <a:ln>
                  <a:noFill/>
                </a:ln>
                <a:solidFill>
                  <a:schemeClr val="tx1"/>
                </a:solidFill>
                <a:effectLst/>
                <a:uLnTx/>
                <a:uFillTx/>
                <a:latin typeface="+mn-lt"/>
                <a:ea typeface="+mn-ea"/>
                <a:cs typeface="+mn-cs"/>
              </a:rPr>
              <a:t>Nel corso del processo di invecchiamento i lavoratori utilizzano </a:t>
            </a:r>
            <a:r>
              <a:rPr kumimoji="0" lang="it-IT" sz="2400" b="1" i="0" u="none" strike="noStrike" kern="1200" cap="none" spc="0" normalizeH="0" baseline="0" noProof="0" dirty="0" smtClean="0">
                <a:ln>
                  <a:noFill/>
                </a:ln>
                <a:solidFill>
                  <a:schemeClr val="tx1"/>
                </a:solidFill>
                <a:effectLst/>
                <a:uLnTx/>
                <a:uFillTx/>
                <a:latin typeface="+mn-lt"/>
                <a:ea typeface="+mn-ea"/>
                <a:cs typeface="+mn-cs"/>
              </a:rPr>
              <a:t>tre strategie relative agli obiettivi da raggiungere </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(Teorie SOC, </a:t>
            </a:r>
            <a:r>
              <a:rPr kumimoji="0" lang="it-IT" sz="2400" b="0" i="0" u="none" strike="noStrike" kern="1200" cap="none" spc="0" normalizeH="0" baseline="0" noProof="0" dirty="0" err="1" smtClean="0">
                <a:ln>
                  <a:noFill/>
                </a:ln>
                <a:solidFill>
                  <a:schemeClr val="tx1"/>
                </a:solidFill>
                <a:effectLst/>
                <a:uLnTx/>
                <a:uFillTx/>
                <a:latin typeface="+mn-lt"/>
                <a:ea typeface="+mn-ea"/>
                <a:cs typeface="+mn-cs"/>
              </a:rPr>
              <a:t>selective</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 </a:t>
            </a:r>
            <a:r>
              <a:rPr kumimoji="0" lang="it-IT" sz="2400" b="0" i="0" u="none" strike="noStrike" kern="1200" cap="none" spc="0" normalizeH="0" baseline="0" noProof="0" dirty="0" err="1" smtClean="0">
                <a:ln>
                  <a:noFill/>
                </a:ln>
                <a:solidFill>
                  <a:schemeClr val="tx1"/>
                </a:solidFill>
                <a:effectLst/>
                <a:uLnTx/>
                <a:uFillTx/>
                <a:latin typeface="+mn-lt"/>
                <a:ea typeface="+mn-ea"/>
                <a:cs typeface="+mn-cs"/>
              </a:rPr>
              <a:t>optimization</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 </a:t>
            </a:r>
            <a:r>
              <a:rPr kumimoji="0" lang="it-IT" sz="2400" b="0" i="0" u="none" strike="noStrike" kern="1200" cap="none" spc="0" normalizeH="0" baseline="0" noProof="0" dirty="0" err="1" smtClean="0">
                <a:ln>
                  <a:noFill/>
                </a:ln>
                <a:solidFill>
                  <a:schemeClr val="tx1"/>
                </a:solidFill>
                <a:effectLst/>
                <a:uLnTx/>
                <a:uFillTx/>
                <a:latin typeface="+mn-lt"/>
                <a:ea typeface="+mn-ea"/>
                <a:cs typeface="+mn-cs"/>
              </a:rPr>
              <a:t>with</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 </a:t>
            </a:r>
            <a:r>
              <a:rPr kumimoji="0" lang="it-IT" sz="2400" b="0" i="0" u="none" strike="noStrike" kern="1200" cap="none" spc="0" normalizeH="0" baseline="0" noProof="0" dirty="0" err="1" smtClean="0">
                <a:ln>
                  <a:noFill/>
                </a:ln>
                <a:solidFill>
                  <a:schemeClr val="tx1"/>
                </a:solidFill>
                <a:effectLst/>
                <a:uLnTx/>
                <a:uFillTx/>
                <a:latin typeface="+mn-lt"/>
                <a:ea typeface="+mn-ea"/>
                <a:cs typeface="+mn-cs"/>
              </a:rPr>
              <a:t>compensation</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 </a:t>
            </a:r>
            <a:r>
              <a:rPr kumimoji="0" lang="it-IT" sz="2400" b="0" i="0" u="none" strike="noStrike" kern="1200" cap="none" spc="0" normalizeH="0" baseline="0" noProof="0" dirty="0" err="1" smtClean="0">
                <a:ln>
                  <a:noFill/>
                </a:ln>
                <a:solidFill>
                  <a:schemeClr val="tx1"/>
                </a:solidFill>
                <a:effectLst/>
                <a:uLnTx/>
                <a:uFillTx/>
                <a:latin typeface="+mn-lt"/>
                <a:ea typeface="+mn-ea"/>
                <a:cs typeface="+mn-cs"/>
              </a:rPr>
              <a:t>Baltes</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 &amp; </a:t>
            </a:r>
            <a:r>
              <a:rPr kumimoji="0" lang="it-IT" sz="2400" b="0" i="0" u="none" strike="noStrike" kern="1200" cap="none" spc="0" normalizeH="0" baseline="0" noProof="0" dirty="0" err="1" smtClean="0">
                <a:ln>
                  <a:noFill/>
                </a:ln>
                <a:solidFill>
                  <a:schemeClr val="tx1"/>
                </a:solidFill>
                <a:effectLst/>
                <a:uLnTx/>
                <a:uFillTx/>
                <a:latin typeface="+mn-lt"/>
                <a:ea typeface="+mn-ea"/>
                <a:cs typeface="+mn-cs"/>
              </a:rPr>
              <a:t>Baltes</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 1990) :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mn-lt"/>
                <a:ea typeface="+mn-ea"/>
                <a:cs typeface="+mn-cs"/>
              </a:rPr>
              <a:t>Selezionare</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 ciò che si può raggiungere a fronte della riduzione di risorse/capacità</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mn-lt"/>
                <a:ea typeface="+mn-ea"/>
                <a:cs typeface="+mn-cs"/>
              </a:rPr>
              <a:t>Allocare (risparmiare)</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 le risorse residue in maniera </a:t>
            </a:r>
            <a:r>
              <a:rPr kumimoji="0" lang="it-IT" sz="2000" i="0" u="none" strike="noStrike" kern="1200" cap="none" spc="0" normalizeH="0" baseline="0" noProof="0" dirty="0" smtClean="0">
                <a:ln>
                  <a:noFill/>
                </a:ln>
                <a:solidFill>
                  <a:schemeClr val="tx1"/>
                </a:solidFill>
                <a:effectLst/>
                <a:uLnTx/>
                <a:uFillTx/>
                <a:latin typeface="+mn-lt"/>
                <a:ea typeface="+mn-ea"/>
                <a:cs typeface="+mn-cs"/>
              </a:rPr>
              <a:t>ottimale</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000" b="1" i="0" u="none" strike="noStrike" kern="1200" cap="none" spc="0" normalizeH="0" baseline="0" noProof="0" dirty="0" smtClean="0">
                <a:ln>
                  <a:noFill/>
                </a:ln>
                <a:solidFill>
                  <a:schemeClr val="tx1"/>
                </a:solidFill>
                <a:effectLst/>
                <a:uLnTx/>
                <a:uFillTx/>
                <a:latin typeface="+mn-lt"/>
                <a:ea typeface="+mn-ea"/>
                <a:cs typeface="+mn-cs"/>
              </a:rPr>
              <a:t>Compensare</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 (per esempio per mezzo di ausili) la riduzione progressiva di capacità fisiche e </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cognitive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400" b="0" i="0" u="none" strike="noStrike" kern="1200" cap="none" spc="0" normalizeH="0" baseline="0" noProof="0" dirty="0" smtClean="0">
                <a:ln>
                  <a:noFill/>
                </a:ln>
                <a:solidFill>
                  <a:schemeClr val="tx1"/>
                </a:solidFill>
                <a:effectLst/>
                <a:uLnTx/>
                <a:uFillTx/>
                <a:latin typeface="+mn-lt"/>
                <a:ea typeface="+mn-ea"/>
                <a:cs typeface="+mn-cs"/>
              </a:rPr>
              <a:t>Inoltre </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nel corso della vita lavorativa </a:t>
            </a:r>
            <a:r>
              <a:rPr kumimoji="0" lang="it-IT" sz="2400" b="1" i="0" u="none" strike="noStrike" kern="1200" cap="none" spc="0" normalizeH="0" baseline="0" noProof="0" dirty="0" smtClean="0">
                <a:ln>
                  <a:noFill/>
                </a:ln>
                <a:solidFill>
                  <a:schemeClr val="tx1"/>
                </a:solidFill>
                <a:effectLst/>
                <a:uLnTx/>
                <a:uFillTx/>
                <a:latin typeface="+mn-lt"/>
                <a:ea typeface="+mn-ea"/>
                <a:cs typeface="+mn-cs"/>
              </a:rPr>
              <a:t>si modificano priorità e obiettivi </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(Teorie </a:t>
            </a:r>
            <a:r>
              <a:rPr kumimoji="0" lang="it-IT" sz="2400" i="0" u="none" strike="noStrike" kern="1200" cap="none" spc="0" normalizeH="0" baseline="0" noProof="0" dirty="0" smtClean="0">
                <a:ln>
                  <a:noFill/>
                </a:ln>
                <a:solidFill>
                  <a:schemeClr val="tx1"/>
                </a:solidFill>
                <a:effectLst/>
                <a:uLnTx/>
                <a:uFillTx/>
                <a:latin typeface="+mn-lt"/>
                <a:ea typeface="+mn-ea"/>
                <a:cs typeface="+mn-cs"/>
              </a:rPr>
              <a:t>SES</a:t>
            </a:r>
            <a:r>
              <a:rPr kumimoji="0" lang="it-IT" sz="2400" b="1" i="0" u="none" strike="noStrike" kern="1200" cap="none" spc="0" normalizeH="0" baseline="0" noProof="0" dirty="0" smtClean="0">
                <a:ln>
                  <a:noFill/>
                </a:ln>
                <a:solidFill>
                  <a:schemeClr val="tx1"/>
                </a:solidFill>
                <a:effectLst/>
                <a:uLnTx/>
                <a:uFillTx/>
                <a:latin typeface="+mn-lt"/>
                <a:ea typeface="+mn-ea"/>
                <a:cs typeface="+mn-cs"/>
              </a:rPr>
              <a:t>, </a:t>
            </a:r>
            <a:r>
              <a:rPr kumimoji="0" lang="it-IT" sz="2400" b="0" i="0" u="none" strike="noStrike" kern="1200" cap="none" spc="0" normalizeH="0" baseline="0" noProof="0" dirty="0" err="1" smtClean="0">
                <a:ln>
                  <a:noFill/>
                </a:ln>
                <a:solidFill>
                  <a:schemeClr val="tx1"/>
                </a:solidFill>
                <a:effectLst/>
                <a:uLnTx/>
                <a:uFillTx/>
                <a:latin typeface="+mn-lt"/>
                <a:ea typeface="+mn-ea"/>
                <a:cs typeface="+mn-cs"/>
              </a:rPr>
              <a:t>socioemotional</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 </a:t>
            </a:r>
            <a:r>
              <a:rPr kumimoji="0" lang="it-IT" sz="2400" b="0" i="0" u="none" strike="noStrike" kern="1200" cap="none" spc="0" normalizeH="0" baseline="0" noProof="0" dirty="0" err="1" smtClean="0">
                <a:ln>
                  <a:noFill/>
                </a:ln>
                <a:solidFill>
                  <a:schemeClr val="tx1"/>
                </a:solidFill>
                <a:effectLst/>
                <a:uLnTx/>
                <a:uFillTx/>
                <a:latin typeface="+mn-lt"/>
                <a:ea typeface="+mn-ea"/>
                <a:cs typeface="+mn-cs"/>
              </a:rPr>
              <a:t>selective</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 </a:t>
            </a:r>
            <a:r>
              <a:rPr kumimoji="0" lang="it-IT" sz="2400" b="0" i="0" u="none" strike="noStrike" kern="1200" cap="none" spc="0" normalizeH="0" baseline="0" noProof="0" dirty="0" err="1" smtClean="0">
                <a:ln>
                  <a:noFill/>
                </a:ln>
                <a:solidFill>
                  <a:schemeClr val="tx1"/>
                </a:solidFill>
                <a:effectLst/>
                <a:uLnTx/>
                <a:uFillTx/>
                <a:latin typeface="+mn-lt"/>
                <a:ea typeface="+mn-ea"/>
                <a:cs typeface="+mn-cs"/>
              </a:rPr>
              <a:t>theory</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 </a:t>
            </a:r>
            <a:r>
              <a:rPr kumimoji="0" lang="it-IT" sz="2400" b="0" i="0" u="none" strike="noStrike" kern="1200" cap="none" spc="0" normalizeH="0" baseline="0" noProof="0" dirty="0" err="1" smtClean="0">
                <a:ln>
                  <a:noFill/>
                </a:ln>
                <a:solidFill>
                  <a:schemeClr val="tx1"/>
                </a:solidFill>
                <a:effectLst/>
                <a:uLnTx/>
                <a:uFillTx/>
                <a:latin typeface="+mn-lt"/>
                <a:ea typeface="+mn-ea"/>
                <a:cs typeface="+mn-cs"/>
              </a:rPr>
              <a:t>Cartensen</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 et al., 1999):</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100" b="0" i="0" u="none" strike="noStrike" kern="1200" cap="none" spc="0" normalizeH="0" baseline="0" noProof="0" dirty="0" smtClean="0">
                <a:ln>
                  <a:noFill/>
                </a:ln>
                <a:solidFill>
                  <a:schemeClr val="tx1"/>
                </a:solidFill>
                <a:effectLst/>
                <a:uLnTx/>
                <a:uFillTx/>
                <a:latin typeface="+mn-lt"/>
                <a:ea typeface="+mn-ea"/>
                <a:cs typeface="+mn-cs"/>
              </a:rPr>
              <a:t>Si privilegiano quelli legati alla </a:t>
            </a:r>
            <a:r>
              <a:rPr kumimoji="0" lang="it-IT" sz="2100" b="1" i="0" u="none" strike="noStrike" kern="1200" cap="none" spc="0" normalizeH="0" baseline="0" noProof="0" dirty="0" smtClean="0">
                <a:ln>
                  <a:noFill/>
                </a:ln>
                <a:solidFill>
                  <a:schemeClr val="tx1"/>
                </a:solidFill>
                <a:effectLst/>
                <a:uLnTx/>
                <a:uFillTx/>
                <a:latin typeface="+mn-lt"/>
                <a:ea typeface="+mn-ea"/>
                <a:cs typeface="+mn-cs"/>
              </a:rPr>
              <a:t>conoscenza</a:t>
            </a:r>
            <a:r>
              <a:rPr kumimoji="0" lang="it-IT" sz="2100" b="0" i="0" u="none" strike="noStrike" kern="1200" cap="none" spc="0" normalizeH="0" baseline="0" noProof="0" dirty="0" smtClean="0">
                <a:ln>
                  <a:noFill/>
                </a:ln>
                <a:solidFill>
                  <a:schemeClr val="tx1"/>
                </a:solidFill>
                <a:effectLst/>
                <a:uLnTx/>
                <a:uFillTx/>
                <a:latin typeface="+mn-lt"/>
                <a:ea typeface="+mn-ea"/>
                <a:cs typeface="+mn-cs"/>
              </a:rPr>
              <a:t> quando si hanno prospettive temporali “aperte”</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100" b="0" i="0" u="none" strike="noStrike" kern="1200" cap="none" spc="0" normalizeH="0" baseline="0" noProof="0" dirty="0" smtClean="0">
                <a:ln>
                  <a:noFill/>
                </a:ln>
                <a:solidFill>
                  <a:schemeClr val="tx1"/>
                </a:solidFill>
                <a:effectLst/>
                <a:uLnTx/>
                <a:uFillTx/>
                <a:latin typeface="+mn-lt"/>
                <a:ea typeface="+mn-ea"/>
                <a:cs typeface="+mn-cs"/>
              </a:rPr>
              <a:t>Quelli connessi alla </a:t>
            </a:r>
            <a:r>
              <a:rPr kumimoji="0" lang="it-IT" sz="2100" b="1" i="0" u="none" strike="noStrike" kern="1200" cap="none" spc="0" normalizeH="0" baseline="0" noProof="0" dirty="0" smtClean="0">
                <a:ln>
                  <a:noFill/>
                </a:ln>
                <a:solidFill>
                  <a:schemeClr val="tx1"/>
                </a:solidFill>
                <a:effectLst/>
                <a:uLnTx/>
                <a:uFillTx/>
                <a:latin typeface="+mn-lt"/>
                <a:ea typeface="+mn-ea"/>
                <a:cs typeface="+mn-cs"/>
              </a:rPr>
              <a:t>sfera emotiva </a:t>
            </a:r>
            <a:r>
              <a:rPr kumimoji="0" lang="it-IT" sz="2100" b="0" i="0" u="none" strike="noStrike" kern="1200" cap="none" spc="0" normalizeH="0" baseline="0" noProof="0" dirty="0" smtClean="0">
                <a:ln>
                  <a:noFill/>
                </a:ln>
                <a:solidFill>
                  <a:schemeClr val="tx1"/>
                </a:solidFill>
                <a:effectLst/>
                <a:uLnTx/>
                <a:uFillTx/>
                <a:latin typeface="+mn-lt"/>
                <a:ea typeface="+mn-ea"/>
                <a:cs typeface="+mn-cs"/>
              </a:rPr>
              <a:t>quando le prospettive temporali sono più “limitate”</a:t>
            </a:r>
            <a:endParaRPr kumimoji="0" lang="it-IT"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TotalTime>
  <Words>1804</Words>
  <Application>Microsoft Office PowerPoint</Application>
  <PresentationFormat>Presentazione su schermo (4:3)</PresentationFormat>
  <Paragraphs>150</Paragraphs>
  <Slides>22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Arial</vt:lpstr>
      <vt:lpstr>Calibri</vt:lpstr>
      <vt:lpstr>Gill Sans MT</vt:lpstr>
      <vt:lpstr>Times New Roman</vt:lpstr>
      <vt:lpstr>Tema di Office</vt:lpstr>
      <vt:lpstr>Presentazione standard di PowerPoint</vt:lpstr>
      <vt:lpstr>Aging, ageism, sostenibilità:  di cosa stiamo parlando?</vt:lpstr>
      <vt:lpstr>Aging, ageism, sostenibilità:  di cosa stiamo parlando?</vt:lpstr>
      <vt:lpstr>Aging, ageism, sostenibilità:  di cosa stiamo parlando?</vt:lpstr>
      <vt:lpstr>Aging, ageism, sostenibilità:  di cosa stiamo parlando?</vt:lpstr>
      <vt:lpstr>Aging, ageism, sostenibilità:  di cosa stiamo parlando?</vt:lpstr>
      <vt:lpstr>Aging, ageism, sostenibilità:  di cosa stiamo parlando?</vt:lpstr>
      <vt:lpstr>Aging, ageism, sostenibilità:  crescita e decrescita delle abilità</vt:lpstr>
      <vt:lpstr>Aging, ageism, sostenibilità:  le strategie di compensazione</vt:lpstr>
      <vt:lpstr>Aging, ageism, sostenibilità:  attività lavorative, compensazioni e  performance </vt:lpstr>
      <vt:lpstr>Aging, ageism, sostenibilità </vt:lpstr>
      <vt:lpstr>Aging, ageism, sostenibilità:  “obblighi” e “negazioni”  </vt:lpstr>
      <vt:lpstr>Aging, ageism, sostenibilità:  “obblighi” e “negazioni”  </vt:lpstr>
      <vt:lpstr>Presentazione standard di PowerPoint</vt:lpstr>
      <vt:lpstr>Presentazione standard di PowerPoint</vt:lpstr>
      <vt:lpstr>Aging, ageism, sostenibilità:  “obblighi” e “negazioni”</vt:lpstr>
      <vt:lpstr>In una recente indagine condotta tra 250 bancari nel nord ovest non sono per esempio emerse differenze significative legate all’età per nessuna condizione percepita di benessere/disagio lavorativo, ma si osserva:</vt:lpstr>
      <vt:lpstr>Una sensibile riduzione, se pur non significativa statisticamente, del commitment organizzativo</vt:lpstr>
      <vt:lpstr>La percezione di ricevere richieste eccessive da parte dei clienti che accomuna più giovani e over 55 (stesso risultato in altri servizi alla persona)</vt:lpstr>
      <vt:lpstr>Aging, ageism, sostenibilità   </vt:lpstr>
      <vt:lpstr>Aging, ageism, sostenibilità  </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oper</dc:creator>
  <cp:lastModifiedBy>oper</cp:lastModifiedBy>
  <cp:revision>57</cp:revision>
  <dcterms:created xsi:type="dcterms:W3CDTF">2015-10-20T13:06:27Z</dcterms:created>
  <dcterms:modified xsi:type="dcterms:W3CDTF">2015-10-21T06:33:31Z</dcterms:modified>
</cp:coreProperties>
</file>